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2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60" r:id="rId5"/>
    <p:sldId id="263" r:id="rId6"/>
    <p:sldId id="272" r:id="rId7"/>
    <p:sldId id="264" r:id="rId8"/>
    <p:sldId id="299" r:id="rId9"/>
    <p:sldId id="273" r:id="rId10"/>
    <p:sldId id="274" r:id="rId11"/>
    <p:sldId id="275" r:id="rId12"/>
    <p:sldId id="276" r:id="rId13"/>
    <p:sldId id="277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7" r:id="rId22"/>
    <p:sldId id="288" r:id="rId23"/>
    <p:sldId id="289" r:id="rId24"/>
    <p:sldId id="286" r:id="rId25"/>
    <p:sldId id="290" r:id="rId26"/>
    <p:sldId id="291" r:id="rId27"/>
    <p:sldId id="292" r:id="rId28"/>
    <p:sldId id="293" r:id="rId29"/>
    <p:sldId id="294" r:id="rId30"/>
    <p:sldId id="300" r:id="rId31"/>
    <p:sldId id="295" r:id="rId32"/>
    <p:sldId id="301" r:id="rId33"/>
    <p:sldId id="296" r:id="rId34"/>
    <p:sldId id="302" r:id="rId35"/>
    <p:sldId id="297" r:id="rId36"/>
    <p:sldId id="298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268" r:id="rId46"/>
  </p:sldIdLst>
  <p:sldSz cx="18288000" cy="10287000"/>
  <p:notesSz cx="6858000" cy="9144000"/>
  <p:embeddedFontLst>
    <p:embeddedFont>
      <p:font typeface="Cabin" panose="020B0604020202020204" charset="0"/>
      <p:regular r:id="rId48"/>
    </p:embeddedFont>
    <p:embeddedFont>
      <p:font typeface="Cabin Semi-Bold" panose="020B0604020202020204" charset="0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22" d="100"/>
          <a:sy n="22" d="100"/>
        </p:scale>
        <p:origin x="1092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F17D5-D74B-4D0D-9432-0C7D2570AF3C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CC1A0-7339-4978-A029-F1EC21C5ED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12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Visio_Drawing.vsd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Visio_Drawing1.vsd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26564" y="5143500"/>
            <a:ext cx="6703449" cy="2464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GV: TS. </a:t>
            </a:r>
            <a:r>
              <a:rPr lang="en-US" sz="3200" b="1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Nguyễn</a:t>
            </a:r>
            <a:r>
              <a:rPr lang="en-US" sz="3200" b="1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Văn </a:t>
            </a:r>
            <a:r>
              <a:rPr lang="en-US" sz="3200" b="1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Hòa</a:t>
            </a:r>
            <a:endParaRPr lang="en-US" sz="3200" b="1" dirty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u="none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</a:t>
            </a:r>
            <a:r>
              <a:rPr lang="en-US" sz="28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ác</a:t>
            </a:r>
            <a:r>
              <a:rPr lang="en-US" sz="28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thành</a:t>
            </a:r>
            <a:r>
              <a:rPr lang="en-US" sz="28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viên</a:t>
            </a:r>
            <a:r>
              <a:rPr lang="en-US" sz="28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:</a:t>
            </a:r>
          </a:p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u="none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Nguyễn</a:t>
            </a:r>
            <a:r>
              <a:rPr lang="en-US" sz="2800" u="none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800" u="none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Công</a:t>
            </a:r>
            <a:r>
              <a:rPr lang="en-US" sz="2800" u="none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800" u="none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Phúc</a:t>
            </a:r>
            <a:r>
              <a:rPr lang="en-US" sz="2800" u="none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- DTH216094</a:t>
            </a:r>
          </a:p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Trác Tuấn Kiệt - DTH215983</a:t>
            </a:r>
          </a:p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 u="none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V</a:t>
            </a:r>
            <a:r>
              <a:rPr lang="en-US" sz="28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õ </a:t>
            </a:r>
            <a:r>
              <a:rPr lang="en-US" sz="28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Quốc</a:t>
            </a:r>
            <a:r>
              <a:rPr lang="en-US" sz="28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Đại</a:t>
            </a:r>
            <a:r>
              <a:rPr lang="en-US" sz="28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rPr>
              <a:t> – DTH215858</a:t>
            </a:r>
            <a:endParaRPr lang="en-US" sz="2800" u="none" dirty="0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696200" y="836645"/>
            <a:ext cx="10591799" cy="2939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180340" indent="45720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QUẢN LÝ DỰ ÁN PHẦN MỀM</a:t>
            </a:r>
          </a:p>
          <a:p>
            <a:pPr marR="180340" indent="457200" algn="ctr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ĐỀ TÀI</a:t>
            </a:r>
            <a:endParaRPr lang="en-US" sz="4000" dirty="0">
              <a:solidFill>
                <a:srgbClr val="0070C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000" b="1" kern="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XÂY DỰNG WEB QUẢN LÝ BÁN ĐIỆN THOẠI DI ĐỘNG</a:t>
            </a:r>
            <a:endParaRPr lang="en-US" sz="4000" dirty="0">
              <a:solidFill>
                <a:srgbClr val="0070C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4105179" y="8090781"/>
            <a:ext cx="4742962" cy="4392438"/>
            <a:chOff x="0" y="0"/>
            <a:chExt cx="5800804" cy="5372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00804" cy="5372100"/>
            </a:xfrm>
            <a:custGeom>
              <a:avLst/>
              <a:gdLst/>
              <a:ahLst/>
              <a:cxnLst/>
              <a:rect l="l" t="t" r="r" b="b"/>
              <a:pathLst>
                <a:path w="5800804" h="5372100">
                  <a:moveTo>
                    <a:pt x="42501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250134" y="5372100"/>
                  </a:lnTo>
                  <a:lnTo>
                    <a:pt x="5800804" y="2686050"/>
                  </a:lnTo>
                  <a:lnTo>
                    <a:pt x="4250134" y="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-3602767" y="-3778684"/>
            <a:ext cx="10210354" cy="6226137"/>
            <a:chOff x="0" y="0"/>
            <a:chExt cx="8809804" cy="5372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809803" cy="5372100"/>
            </a:xfrm>
            <a:custGeom>
              <a:avLst/>
              <a:gdLst/>
              <a:ahLst/>
              <a:cxnLst/>
              <a:rect l="l" t="t" r="r" b="b"/>
              <a:pathLst>
                <a:path w="8809803" h="5372100">
                  <a:moveTo>
                    <a:pt x="72591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259134" y="5372100"/>
                  </a:lnTo>
                  <a:lnTo>
                    <a:pt x="8809803" y="2686050"/>
                  </a:lnTo>
                  <a:lnTo>
                    <a:pt x="7259134" y="0"/>
                  </a:lnTo>
                  <a:close/>
                </a:path>
              </a:pathLst>
            </a:custGeom>
            <a:solidFill>
              <a:srgbClr val="1836B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Hexagon 14">
            <a:extLst>
              <a:ext uri="{FF2B5EF4-FFF2-40B4-BE49-F238E27FC236}">
                <a16:creationId xmlns:a16="http://schemas.microsoft.com/office/drawing/2014/main" id="{00529C6B-4E58-D1FE-9938-9D6DE142BCBD}"/>
              </a:ext>
            </a:extLst>
          </p:cNvPr>
          <p:cNvSpPr/>
          <p:nvPr/>
        </p:nvSpPr>
        <p:spPr>
          <a:xfrm>
            <a:off x="1257987" y="2447454"/>
            <a:ext cx="6703449" cy="5643327"/>
          </a:xfrm>
          <a:prstGeom prst="hexagon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/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47353F-8D54-423B-52B6-8339ED2B7BF7}"/>
              </a:ext>
            </a:extLst>
          </p:cNvPr>
          <p:cNvSpPr txBox="1"/>
          <p:nvPr/>
        </p:nvSpPr>
        <p:spPr>
          <a:xfrm>
            <a:off x="1600200" y="2602925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5.Tính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giá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trị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điểm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trường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hợp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sử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dụng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điều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chỉnh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(UCP)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964482-9BFF-1201-269B-40B348A9C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519" y="3825045"/>
            <a:ext cx="10927091" cy="7916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C40BBF-084B-AE22-4E6E-002F0DFE2CDE}"/>
              </a:ext>
            </a:extLst>
          </p:cNvPr>
          <p:cNvSpPr txBox="1"/>
          <p:nvPr/>
        </p:nvSpPr>
        <p:spPr>
          <a:xfrm>
            <a:off x="1649519" y="4967492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6.Ước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lượng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nỗ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lực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03F195-3C05-21EA-9D24-66B34D188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6084210"/>
            <a:ext cx="11145332" cy="213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20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/>
          <p:cNvSpPr/>
          <p:nvPr/>
        </p:nvSpPr>
        <p:spPr>
          <a:xfrm>
            <a:off x="4882359" y="-1060916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D5EF110-9BD3-33DD-BD41-4A04D1DB89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964202"/>
              </p:ext>
            </p:extLst>
          </p:nvPr>
        </p:nvGraphicFramePr>
        <p:xfrm>
          <a:off x="838200" y="446027"/>
          <a:ext cx="16764001" cy="989407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57562">
                  <a:extLst>
                    <a:ext uri="{9D8B030D-6E8A-4147-A177-3AD203B41FA5}">
                      <a16:colId xmlns:a16="http://schemas.microsoft.com/office/drawing/2014/main" val="2788200282"/>
                    </a:ext>
                  </a:extLst>
                </a:gridCol>
                <a:gridCol w="10324143">
                  <a:extLst>
                    <a:ext uri="{9D8B030D-6E8A-4147-A177-3AD203B41FA5}">
                      <a16:colId xmlns:a16="http://schemas.microsoft.com/office/drawing/2014/main" val="2564301253"/>
                    </a:ext>
                  </a:extLst>
                </a:gridCol>
                <a:gridCol w="4215495">
                  <a:extLst>
                    <a:ext uri="{9D8B030D-6E8A-4147-A177-3AD203B41FA5}">
                      <a16:colId xmlns:a16="http://schemas.microsoft.com/office/drawing/2014/main" val="1251898671"/>
                    </a:ext>
                  </a:extLst>
                </a:gridCol>
                <a:gridCol w="1066801">
                  <a:extLst>
                    <a:ext uri="{9D8B030D-6E8A-4147-A177-3AD203B41FA5}">
                      <a16:colId xmlns:a16="http://schemas.microsoft.com/office/drawing/2014/main" val="1729222471"/>
                    </a:ext>
                  </a:extLst>
                </a:gridCol>
              </a:tblGrid>
              <a:tr h="43244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spc="5">
                          <a:effectLst/>
                        </a:rPr>
                        <a:t>TT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spc="5">
                          <a:effectLst/>
                        </a:rPr>
                        <a:t>M</a:t>
                      </a:r>
                      <a:r>
                        <a:rPr lang="en-US" sz="2000" b="1" kern="100">
                          <a:effectLst/>
                        </a:rPr>
                        <a:t>ô</a:t>
                      </a:r>
                      <a:r>
                        <a:rPr lang="en-US" sz="2000" b="1" kern="100" spc="15">
                          <a:effectLst/>
                        </a:rPr>
                        <a:t> </a:t>
                      </a:r>
                      <a:r>
                        <a:rPr lang="en-US" sz="2000" b="1" kern="100" spc="-5">
                          <a:effectLst/>
                        </a:rPr>
                        <a:t>t</a:t>
                      </a:r>
                      <a:r>
                        <a:rPr lang="en-US" sz="2000" b="1" kern="100">
                          <a:effectLst/>
                        </a:rPr>
                        <a:t>ả</a:t>
                      </a:r>
                      <a:r>
                        <a:rPr lang="en-US" sz="2000" b="1" kern="100" spc="15">
                          <a:effectLst/>
                        </a:rPr>
                        <a:t> </a:t>
                      </a:r>
                      <a:r>
                        <a:rPr lang="en-US" sz="2000" b="1" kern="100" spc="-10">
                          <a:effectLst/>
                        </a:rPr>
                        <a:t>y</a:t>
                      </a:r>
                      <a:r>
                        <a:rPr lang="en-US" sz="2000" b="1" kern="100" spc="15">
                          <a:effectLst/>
                        </a:rPr>
                        <a:t>ê</a:t>
                      </a:r>
                      <a:r>
                        <a:rPr lang="en-US" sz="2000" b="1" kern="100">
                          <a:effectLst/>
                        </a:rPr>
                        <a:t>u </a:t>
                      </a:r>
                      <a:r>
                        <a:rPr lang="en-US" sz="2000" b="1" kern="100" spc="5">
                          <a:effectLst/>
                        </a:rPr>
                        <a:t>c</a:t>
                      </a:r>
                      <a:r>
                        <a:rPr lang="en-US" sz="2000" b="1" kern="100">
                          <a:effectLst/>
                        </a:rPr>
                        <a:t>ầu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spc="-5">
                          <a:effectLst/>
                        </a:rPr>
                        <a:t>P</a:t>
                      </a:r>
                      <a:r>
                        <a:rPr lang="en-US" sz="2000" b="1" kern="100">
                          <a:effectLst/>
                        </a:rPr>
                        <a:t>hân</a:t>
                      </a:r>
                      <a:r>
                        <a:rPr lang="en-US" sz="2000" b="1" kern="100" spc="10">
                          <a:effectLst/>
                        </a:rPr>
                        <a:t> </a:t>
                      </a:r>
                      <a:r>
                        <a:rPr lang="en-US" sz="2000" b="1" kern="100">
                          <a:effectLst/>
                        </a:rPr>
                        <a:t>loại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Ghi</a:t>
                      </a:r>
                      <a:r>
                        <a:rPr lang="en-US" sz="2000" b="1" kern="100" spc="10">
                          <a:effectLst/>
                        </a:rPr>
                        <a:t> </a:t>
                      </a:r>
                      <a:r>
                        <a:rPr lang="en-US" sz="2000" b="1" kern="100" spc="15">
                          <a:effectLst/>
                        </a:rPr>
                        <a:t>c</a:t>
                      </a:r>
                      <a:r>
                        <a:rPr lang="en-US" sz="2000" b="1" kern="100" spc="-15">
                          <a:effectLst/>
                        </a:rPr>
                        <a:t>h</a:t>
                      </a:r>
                      <a:r>
                        <a:rPr lang="en-US" sz="2000" b="1" kern="100">
                          <a:effectLst/>
                        </a:rPr>
                        <a:t>ú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8567717"/>
                  </a:ext>
                </a:extLst>
              </a:tr>
              <a:tr h="322275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Phân hệ quản lý danh mục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85869519"/>
                  </a:ext>
                </a:extLst>
              </a:tr>
              <a:tr h="829882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effectLst/>
                        </a:rPr>
                        <a:t>Quản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lý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thông</a:t>
                      </a:r>
                      <a:r>
                        <a:rPr lang="en-US" sz="2000" b="1" kern="100" dirty="0">
                          <a:effectLst/>
                        </a:rPr>
                        <a:t> tin </a:t>
                      </a:r>
                      <a:r>
                        <a:rPr lang="en-US" sz="2000" b="1" kern="100" dirty="0" err="1">
                          <a:effectLst/>
                        </a:rPr>
                        <a:t>cấu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hình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của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hệ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thống</a:t>
                      </a:r>
                      <a:endParaRPr lang="en-US" sz="2000" b="1" kern="100" dirty="0">
                        <a:effectLst/>
                      </a:endParaRPr>
                    </a:p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 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07788925"/>
                  </a:ext>
                </a:extLst>
              </a:tr>
              <a:tr h="430614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Giao </a:t>
                      </a:r>
                      <a:r>
                        <a:rPr lang="en-US" sz="2000" b="1" kern="100" dirty="0" err="1">
                          <a:effectLst/>
                        </a:rPr>
                        <a:t>diện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hệ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thống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90402256"/>
                  </a:ext>
                </a:extLst>
              </a:tr>
              <a:tr h="430614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hệ thống gửi email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41446829"/>
                  </a:ext>
                </a:extLst>
              </a:tr>
              <a:tr h="430614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3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các tham số hệ thống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93060369"/>
                  </a:ext>
                </a:extLst>
              </a:tr>
              <a:tr h="829882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4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effectLst/>
                        </a:rPr>
                        <a:t>Quản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lý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nội</a:t>
                      </a:r>
                      <a:r>
                        <a:rPr lang="en-US" sz="2000" b="1" kern="100" dirty="0">
                          <a:effectLst/>
                        </a:rPr>
                        <a:t> dung </a:t>
                      </a:r>
                      <a:r>
                        <a:rPr lang="en-US" sz="2000" b="1" kern="100" dirty="0" err="1">
                          <a:effectLst/>
                        </a:rPr>
                        <a:t>đăng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tải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trên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hệ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thống</a:t>
                      </a:r>
                      <a:endParaRPr lang="en-US" sz="2000" b="1" kern="100" dirty="0">
                        <a:effectLst/>
                      </a:endParaRPr>
                    </a:p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 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82252304"/>
                  </a:ext>
                </a:extLst>
              </a:tr>
              <a:tr h="430614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effectLst/>
                        </a:rPr>
                        <a:t>Quản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lý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thông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báo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94529232"/>
                  </a:ext>
                </a:extLst>
              </a:tr>
              <a:tr h="829882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6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bài viết</a:t>
                      </a:r>
                    </a:p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08766115"/>
                  </a:ext>
                </a:extLst>
              </a:tr>
              <a:tr h="322275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dữ liệu hệ thống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 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50015336"/>
                  </a:ext>
                </a:extLst>
              </a:tr>
              <a:tr h="430614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7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danh mục học hàm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13513789"/>
                  </a:ext>
                </a:extLst>
              </a:tr>
              <a:tr h="430614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8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effectLst/>
                        </a:rPr>
                        <a:t>Quản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lý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danh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mục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học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vị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74770524"/>
                  </a:ext>
                </a:extLst>
              </a:tr>
              <a:tr h="430614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9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danh mục ngoại ngữ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605409805"/>
                  </a:ext>
                </a:extLst>
              </a:tr>
              <a:tr h="430614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danh mục chức vụ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4460346"/>
                  </a:ext>
                </a:extLst>
              </a:tr>
              <a:tr h="430614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thông tin về cơ cấu danh mục tổ chức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57727164"/>
                  </a:ext>
                </a:extLst>
              </a:tr>
              <a:tr h="430614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danh mục Khoa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28121048"/>
                  </a:ext>
                </a:extLst>
              </a:tr>
              <a:tr h="430614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13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danh mục đơn vị trực thuộc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21890720"/>
                  </a:ext>
                </a:extLst>
              </a:tr>
              <a:tr h="322275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thông tin tài khoản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51071300"/>
                  </a:ext>
                </a:extLst>
              </a:tr>
              <a:tr h="430614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14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tài khoản ban biên tập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18546670"/>
                  </a:ext>
                </a:extLst>
              </a:tr>
              <a:tr h="430614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tài khoản giảng viên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 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866216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C4436DD-6603-3323-BDA1-6A0937EEB128}"/>
              </a:ext>
            </a:extLst>
          </p:cNvPr>
          <p:cNvSpPr txBox="1"/>
          <p:nvPr/>
        </p:nvSpPr>
        <p:spPr>
          <a:xfrm>
            <a:off x="5660104" y="-160362"/>
            <a:ext cx="10504481" cy="555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</a:pPr>
            <a:r>
              <a:rPr lang="vi-VN" sz="2800" b="1" i="0" spc="5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7.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xết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sz="2800" b="1" i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885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/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F71BFA-BCEA-5D3B-6507-9CF639C9F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813313"/>
              </p:ext>
            </p:extLst>
          </p:nvPr>
        </p:nvGraphicFramePr>
        <p:xfrm>
          <a:off x="914400" y="1094344"/>
          <a:ext cx="16383000" cy="866500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69649">
                  <a:extLst>
                    <a:ext uri="{9D8B030D-6E8A-4147-A177-3AD203B41FA5}">
                      <a16:colId xmlns:a16="http://schemas.microsoft.com/office/drawing/2014/main" val="3844519248"/>
                    </a:ext>
                  </a:extLst>
                </a:gridCol>
                <a:gridCol w="9540075">
                  <a:extLst>
                    <a:ext uri="{9D8B030D-6E8A-4147-A177-3AD203B41FA5}">
                      <a16:colId xmlns:a16="http://schemas.microsoft.com/office/drawing/2014/main" val="2926011660"/>
                    </a:ext>
                  </a:extLst>
                </a:gridCol>
                <a:gridCol w="4782676">
                  <a:extLst>
                    <a:ext uri="{9D8B030D-6E8A-4147-A177-3AD203B41FA5}">
                      <a16:colId xmlns:a16="http://schemas.microsoft.com/office/drawing/2014/main" val="3491038671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217804263"/>
                    </a:ext>
                  </a:extLst>
                </a:gridCol>
              </a:tblGrid>
              <a:tr h="452632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16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tài khoản tác giả ngoài trường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75685233"/>
                  </a:ext>
                </a:extLst>
              </a:tr>
              <a:tr h="452632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17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effectLst/>
                        </a:rPr>
                        <a:t>Quản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lý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tài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khoản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cán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bộ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thẩm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định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97806296"/>
                  </a:ext>
                </a:extLst>
              </a:tr>
              <a:tr h="26736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thông tin giảng viên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67226401"/>
                  </a:ext>
                </a:extLst>
              </a:tr>
              <a:tr h="452632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18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Thêm mới thông tin giảng viên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09184050"/>
                  </a:ext>
                </a:extLst>
              </a:tr>
              <a:tr h="452632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19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Chỉnh sửa thông tin giảng viên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9010542"/>
                  </a:ext>
                </a:extLst>
              </a:tr>
              <a:tr h="26736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văn bản chính sách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24771032"/>
                  </a:ext>
                </a:extLst>
              </a:tr>
              <a:tr h="452632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danh mục văn bản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59008046"/>
                  </a:ext>
                </a:extLst>
              </a:tr>
              <a:tr h="26736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biểu mẫu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04188700"/>
                  </a:ext>
                </a:extLst>
              </a:tr>
              <a:tr h="452632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danh sách biểu mẫu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effectLst/>
                        </a:rPr>
                        <a:t>Yêu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cầu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truy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vấn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73820791"/>
                  </a:ext>
                </a:extLst>
              </a:tr>
              <a:tr h="26736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công văn thông báo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86687523"/>
                  </a:ext>
                </a:extLst>
              </a:tr>
              <a:tr h="452632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23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effectLst/>
                        </a:rPr>
                        <a:t>Quản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lý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danh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sách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công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văn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thông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báo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4907697"/>
                  </a:ext>
                </a:extLst>
              </a:tr>
              <a:tr h="26736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Phân quyền người dùng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19224100"/>
                  </a:ext>
                </a:extLst>
              </a:tr>
              <a:tr h="452632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24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Phân quyền người dùng trong hệ thống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38192132"/>
                  </a:ext>
                </a:extLst>
              </a:tr>
              <a:tr h="452632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Khóa, chuyển quyền người dùng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48549639"/>
                  </a:ext>
                </a:extLst>
              </a:tr>
              <a:tr h="26736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nhật ký sự kiện trên website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51090504"/>
                  </a:ext>
                </a:extLst>
              </a:tr>
              <a:tr h="452632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26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Hiển thị nhật ký sự kiện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66273921"/>
                  </a:ext>
                </a:extLst>
              </a:tr>
              <a:tr h="452632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27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Copy, sao chép, xóa nhật ký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79392769"/>
                  </a:ext>
                </a:extLst>
              </a:tr>
              <a:tr h="26736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Phân hệ Quản lý Tạp chí Khoa học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15653246"/>
                  </a:ext>
                </a:extLst>
              </a:tr>
              <a:tr h="452632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Gửi bài báo khoa học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01616882"/>
                  </a:ext>
                </a:extLst>
              </a:tr>
              <a:tr h="694652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28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Tác giả gửi bài bài trong trường</a:t>
                      </a:r>
                    </a:p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 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73120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915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/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EF837E8-EF24-3AD1-04BF-FB5030971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071065"/>
              </p:ext>
            </p:extLst>
          </p:nvPr>
        </p:nvGraphicFramePr>
        <p:xfrm>
          <a:off x="762000" y="1068648"/>
          <a:ext cx="16687799" cy="864095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89548">
                  <a:extLst>
                    <a:ext uri="{9D8B030D-6E8A-4147-A177-3AD203B41FA5}">
                      <a16:colId xmlns:a16="http://schemas.microsoft.com/office/drawing/2014/main" val="1542544725"/>
                    </a:ext>
                  </a:extLst>
                </a:gridCol>
                <a:gridCol w="9717564">
                  <a:extLst>
                    <a:ext uri="{9D8B030D-6E8A-4147-A177-3AD203B41FA5}">
                      <a16:colId xmlns:a16="http://schemas.microsoft.com/office/drawing/2014/main" val="1012291660"/>
                    </a:ext>
                  </a:extLst>
                </a:gridCol>
                <a:gridCol w="5011531">
                  <a:extLst>
                    <a:ext uri="{9D8B030D-6E8A-4147-A177-3AD203B41FA5}">
                      <a16:colId xmlns:a16="http://schemas.microsoft.com/office/drawing/2014/main" val="1732109611"/>
                    </a:ext>
                  </a:extLst>
                </a:gridCol>
                <a:gridCol w="869156">
                  <a:extLst>
                    <a:ext uri="{9D8B030D-6E8A-4147-A177-3AD203B41FA5}">
                      <a16:colId xmlns:a16="http://schemas.microsoft.com/office/drawing/2014/main" val="3694305239"/>
                    </a:ext>
                  </a:extLst>
                </a:gridCol>
              </a:tblGrid>
              <a:tr h="45058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29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Tác giả gửi bài báo ngoài trường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4020479"/>
                  </a:ext>
                </a:extLst>
              </a:tr>
              <a:tr h="45058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30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Tác giả gửi bài báo xem lại (revised)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44057272"/>
                  </a:ext>
                </a:extLst>
              </a:tr>
              <a:tr h="44131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31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các bài báo của BBT/TTB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00556222"/>
                  </a:ext>
                </a:extLst>
              </a:tr>
              <a:tr h="44131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32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Các bài báo chưa thẩm định sơ bộ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94779498"/>
                  </a:ext>
                </a:extLst>
              </a:tr>
              <a:tr h="44131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33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Các bài báo đã thẩm định sơ bộ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496552136"/>
                  </a:ext>
                </a:extLst>
              </a:tr>
              <a:tr h="44131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34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Các bài báo bị từ chối sau khi thẩm định sơ bộ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60404280"/>
                  </a:ext>
                </a:extLst>
              </a:tr>
              <a:tr h="44131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35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Các bài báo sơ thẩm định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82630432"/>
                  </a:ext>
                </a:extLst>
              </a:tr>
              <a:tr h="44131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36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Các bài báo đang thẩm định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06845148"/>
                  </a:ext>
                </a:extLst>
              </a:tr>
              <a:tr h="44131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37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Các bài báo chờ xem lại (revised)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effectLst/>
                        </a:rPr>
                        <a:t>Yêu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cầu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truy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vấn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 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93415409"/>
                  </a:ext>
                </a:extLst>
              </a:tr>
              <a:tr h="44131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38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Các bài báo được chấp nhận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 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39255995"/>
                  </a:ext>
                </a:extLst>
              </a:tr>
              <a:tr h="44131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39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effectLst/>
                        </a:rPr>
                        <a:t>Các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bài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báo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tác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giả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đồng</a:t>
                      </a:r>
                      <a:r>
                        <a:rPr lang="en-US" sz="2000" b="1" kern="100" dirty="0">
                          <a:effectLst/>
                        </a:rPr>
                        <a:t> ý </a:t>
                      </a:r>
                      <a:r>
                        <a:rPr lang="en-US" sz="2000" b="1" kern="100" dirty="0" err="1">
                          <a:effectLst/>
                        </a:rPr>
                        <a:t>xuất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bản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92071016"/>
                  </a:ext>
                </a:extLst>
              </a:tr>
              <a:tr h="44131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40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Các bài báo đã xuất bản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0424364"/>
                  </a:ext>
                </a:extLst>
              </a:tr>
              <a:tr h="266156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giới thiệu thẩm định bài báo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88943959"/>
                  </a:ext>
                </a:extLst>
              </a:tr>
              <a:tr h="44131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41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danh sách các bộ thẩm định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84560576"/>
                  </a:ext>
                </a:extLst>
              </a:tr>
              <a:tr h="44131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42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Mời cán bộ thẩm định bài báo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08442612"/>
                  </a:ext>
                </a:extLst>
              </a:tr>
              <a:tr h="44131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43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Xác nhận chấp thuận thẩm định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96572654"/>
                  </a:ext>
                </a:extLst>
              </a:tr>
              <a:tr h="266156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thẩm định bài báo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74555764"/>
                  </a:ext>
                </a:extLst>
              </a:tr>
              <a:tr h="44131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44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Thực hiện quy trình thẩm định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22371481"/>
                  </a:ext>
                </a:extLst>
              </a:tr>
              <a:tr h="44131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45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Tổng hợp kết quả thẩm định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5514618"/>
                  </a:ext>
                </a:extLst>
              </a:tr>
              <a:tr h="44131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46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Gửi kết quả thẩm định cho tác giả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 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94752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2038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/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4F6CA55-86BC-CB60-E1C7-ECE01A7BC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75893"/>
              </p:ext>
            </p:extLst>
          </p:nvPr>
        </p:nvGraphicFramePr>
        <p:xfrm>
          <a:off x="1066800" y="647700"/>
          <a:ext cx="16383000" cy="951476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67522">
                  <a:extLst>
                    <a:ext uri="{9D8B030D-6E8A-4147-A177-3AD203B41FA5}">
                      <a16:colId xmlns:a16="http://schemas.microsoft.com/office/drawing/2014/main" val="3156898752"/>
                    </a:ext>
                  </a:extLst>
                </a:gridCol>
                <a:gridCol w="8629212">
                  <a:extLst>
                    <a:ext uri="{9D8B030D-6E8A-4147-A177-3AD203B41FA5}">
                      <a16:colId xmlns:a16="http://schemas.microsoft.com/office/drawing/2014/main" val="3755609327"/>
                    </a:ext>
                  </a:extLst>
                </a:gridCol>
                <a:gridCol w="5304387">
                  <a:extLst>
                    <a:ext uri="{9D8B030D-6E8A-4147-A177-3AD203B41FA5}">
                      <a16:colId xmlns:a16="http://schemas.microsoft.com/office/drawing/2014/main" val="2409999318"/>
                    </a:ext>
                  </a:extLst>
                </a:gridCol>
                <a:gridCol w="1481879">
                  <a:extLst>
                    <a:ext uri="{9D8B030D-6E8A-4147-A177-3AD203B41FA5}">
                      <a16:colId xmlns:a16="http://schemas.microsoft.com/office/drawing/2014/main" val="417306012"/>
                    </a:ext>
                  </a:extLst>
                </a:gridCol>
              </a:tblGrid>
              <a:tr h="24689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 lý bài báo theo tác giả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60734506"/>
                  </a:ext>
                </a:extLst>
              </a:tr>
              <a:tr h="385817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thị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danh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sách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bài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báo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đã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gửi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13527377"/>
                  </a:ext>
                </a:extLst>
              </a:tr>
              <a:tr h="385817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 thị danh sách các bài báo đã đăng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56672220"/>
                  </a:ext>
                </a:extLst>
              </a:tr>
              <a:tr h="385817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Rút bài đã gửi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21729141"/>
                  </a:ext>
                </a:extLst>
              </a:tr>
              <a:tr h="24689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 lý bài báo theo cán bộ thẩm định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72949959"/>
                  </a:ext>
                </a:extLst>
              </a:tr>
              <a:tr h="372166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Danh mục các bài báo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477169431"/>
                  </a:ext>
                </a:extLst>
              </a:tr>
              <a:tr h="640153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Thẩm định bào báo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042679"/>
                  </a:ext>
                </a:extLst>
              </a:tr>
              <a:tr h="24689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 lý chi phí thẩm định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467972232"/>
                  </a:ext>
                </a:extLst>
              </a:tr>
              <a:tr h="385817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 thị danh sách bài báo đã thanh toán 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40272887"/>
                  </a:ext>
                </a:extLst>
              </a:tr>
              <a:tr h="385817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53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 thị danh sách bài báo chưa thanh toán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96984541"/>
                  </a:ext>
                </a:extLst>
              </a:tr>
              <a:tr h="640153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biên nhận thù lao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76849402"/>
                  </a:ext>
                </a:extLst>
              </a:tr>
              <a:tr h="640153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 lý danh mục lĩnh vực nghiên cứu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4004125"/>
                  </a:ext>
                </a:extLst>
              </a:tr>
              <a:tr h="385817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 thị danh sách lĩnh vực nghiên cứu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16656600"/>
                  </a:ext>
                </a:extLst>
              </a:tr>
              <a:tr h="640153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Thêm/Xóa/Sữa lĩnh vực nghiên cứu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46921779"/>
                  </a:ext>
                </a:extLst>
              </a:tr>
              <a:tr h="434250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Phân</a:t>
                      </a:r>
                      <a:r>
                        <a:rPr lang="fr-FR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fr-FR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</a:t>
                      </a:r>
                      <a:r>
                        <a:rPr lang="fr-FR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lý</a:t>
                      </a:r>
                      <a:r>
                        <a:rPr lang="fr-FR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xuất</a:t>
                      </a:r>
                      <a:r>
                        <a:rPr lang="fr-FR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bản</a:t>
                      </a:r>
                      <a:r>
                        <a:rPr lang="fr-FR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khoa</a:t>
                      </a:r>
                      <a:r>
                        <a:rPr lang="fr-FR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học</a:t>
                      </a:r>
                      <a:r>
                        <a:rPr lang="fr-FR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giảng</a:t>
                      </a:r>
                      <a:r>
                        <a:rPr lang="fr-FR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viên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184938090"/>
                  </a:ext>
                </a:extLst>
              </a:tr>
              <a:tr h="452357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 lý kê khai xuất bản khoa học theo năm của CBGV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55320760"/>
                  </a:ext>
                </a:extLst>
              </a:tr>
              <a:tr h="385817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Tạo kê khai ấn phẩm nghiên cứu khoa học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79245413"/>
                  </a:ext>
                </a:extLst>
              </a:tr>
              <a:tr h="385817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Cập nhật ấn phẩm NCKH vào kê khai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609434293"/>
                  </a:ext>
                </a:extLst>
              </a:tr>
              <a:tr h="385817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 cứu ấn phẩm khoa học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17508095"/>
                  </a:ext>
                </a:extLst>
              </a:tr>
              <a:tr h="385817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Xóa ấn phẩm khoa học trong kê khai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Yêu cầu truy vấn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8984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821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/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35BA1B7-FB43-7EBF-DE55-A168BD67E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120071"/>
              </p:ext>
            </p:extLst>
          </p:nvPr>
        </p:nvGraphicFramePr>
        <p:xfrm>
          <a:off x="914400" y="1068648"/>
          <a:ext cx="16611601" cy="864580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13723">
                  <a:extLst>
                    <a:ext uri="{9D8B030D-6E8A-4147-A177-3AD203B41FA5}">
                      <a16:colId xmlns:a16="http://schemas.microsoft.com/office/drawing/2014/main" val="4281074289"/>
                    </a:ext>
                  </a:extLst>
                </a:gridCol>
                <a:gridCol w="9041275">
                  <a:extLst>
                    <a:ext uri="{9D8B030D-6E8A-4147-A177-3AD203B41FA5}">
                      <a16:colId xmlns:a16="http://schemas.microsoft.com/office/drawing/2014/main" val="195946064"/>
                    </a:ext>
                  </a:extLst>
                </a:gridCol>
                <a:gridCol w="5471423">
                  <a:extLst>
                    <a:ext uri="{9D8B030D-6E8A-4147-A177-3AD203B41FA5}">
                      <a16:colId xmlns:a16="http://schemas.microsoft.com/office/drawing/2014/main" val="2643246679"/>
                    </a:ext>
                  </a:extLst>
                </a:gridCol>
                <a:gridCol w="1085180">
                  <a:extLst>
                    <a:ext uri="{9D8B030D-6E8A-4147-A177-3AD203B41FA5}">
                      <a16:colId xmlns:a16="http://schemas.microsoft.com/office/drawing/2014/main" val="207663555"/>
                    </a:ext>
                  </a:extLst>
                </a:gridCol>
              </a:tblGrid>
              <a:tr h="359853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61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800" b="1" kern="100">
                          <a:effectLst/>
                        </a:rPr>
                        <a:t>In kê khai ấn phẩm theo năm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Yêu cầu truy vấn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 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27575570"/>
                  </a:ext>
                </a:extLst>
              </a:tr>
              <a:tr h="359853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62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800" b="1" kern="100">
                          <a:effectLst/>
                        </a:rPr>
                        <a:t>Lưu kê khai ấn phẩm khoa học theo năm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Yêu cầu truy vấn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 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94490218"/>
                  </a:ext>
                </a:extLst>
              </a:tr>
              <a:tr h="359853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63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800" b="1" kern="100">
                          <a:effectLst/>
                        </a:rPr>
                        <a:t>Xem thông tin bản kê khai theo năm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Yêu cầu truy vấn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 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65711092"/>
                  </a:ext>
                </a:extLst>
              </a:tr>
              <a:tr h="359853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64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800" b="1" kern="100">
                          <a:effectLst/>
                        </a:rPr>
                        <a:t>Chuyển trạng thái kê khai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Yêu cầu truy vấn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 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82030590"/>
                  </a:ext>
                </a:extLst>
              </a:tr>
              <a:tr h="359853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65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800" b="1" kern="100">
                          <a:effectLst/>
                        </a:rPr>
                        <a:t>Thay đổi trạng thái kê khai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Yêu cầu truy vấn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 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25961426"/>
                  </a:ext>
                </a:extLst>
              </a:tr>
              <a:tr h="393605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 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800" b="1" kern="100">
                          <a:effectLst/>
                        </a:rPr>
                        <a:t>Quản lý kê khai xuất bản khoa học theo năm của CB Quản lý khoa học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 b="1" kern="100">
                          <a:effectLst/>
                        </a:rPr>
                        <a:t> 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 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41364363"/>
                  </a:ext>
                </a:extLst>
              </a:tr>
              <a:tr h="359853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66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800" b="1" kern="100">
                          <a:effectLst/>
                        </a:rPr>
                        <a:t>Hiển thị danh sách sản phẩm nghiên cứu khoa học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Yêu cầu truy vấn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 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78915220"/>
                  </a:ext>
                </a:extLst>
              </a:tr>
              <a:tr h="359853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67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800" b="1" kern="100">
                          <a:effectLst/>
                        </a:rPr>
                        <a:t>Tra cứu danh sách sản phẩm nghiên cứu khoa học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Yêu cầu truy vấn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 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04952618"/>
                  </a:ext>
                </a:extLst>
              </a:tr>
              <a:tr h="359853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68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800" b="1" kern="100">
                          <a:effectLst/>
                        </a:rPr>
                        <a:t>Xem chi tiết thông tin sản phẩm nghiên cứu khoa học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Yêu cầu truy vấn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 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11159070"/>
                  </a:ext>
                </a:extLst>
              </a:tr>
              <a:tr h="359853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69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800" b="1" kern="100">
                          <a:effectLst/>
                        </a:rPr>
                        <a:t>Duyệt kê khai xuất bản khoa học theo của khoa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Yêu cầu truy vấn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 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13041791"/>
                  </a:ext>
                </a:extLst>
              </a:tr>
              <a:tr h="359853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70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800" b="1" kern="100">
                          <a:effectLst/>
                        </a:rPr>
                        <a:t>In kê khai sản phẩm khoa học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Yêu cầu truy vấn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 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64736874"/>
                  </a:ext>
                </a:extLst>
              </a:tr>
              <a:tr h="359853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71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800" b="1" kern="100">
                          <a:effectLst/>
                        </a:rPr>
                        <a:t>Lưu kê khai sản phẩm khoa học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Yêu cầu truy vấn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 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5654349"/>
                  </a:ext>
                </a:extLst>
              </a:tr>
              <a:tr h="359853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72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800" b="1" kern="100">
                          <a:effectLst/>
                        </a:rPr>
                        <a:t>Xem thông tin bản kê khai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Yêu cầu truy vấn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 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42626459"/>
                  </a:ext>
                </a:extLst>
              </a:tr>
              <a:tr h="359853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73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800" b="1" kern="100">
                          <a:effectLst/>
                        </a:rPr>
                        <a:t>Thống kê danh sách sản phẩm nghiên cứu khoa học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Yêu cầu truy vấn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 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09748803"/>
                  </a:ext>
                </a:extLst>
              </a:tr>
              <a:tr h="230284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 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Phân hệ Quản lý Đề tài – Dự án NCKH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1800" b="1" kern="100">
                          <a:effectLst/>
                        </a:rPr>
                        <a:t> 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 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89637123"/>
                  </a:ext>
                </a:extLst>
              </a:tr>
              <a:tr h="38984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74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800" b="1" kern="100">
                          <a:effectLst/>
                        </a:rPr>
                        <a:t>Quản lý thông tin đề tài được đề xuất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Yêu cầu truy vấn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 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92668860"/>
                  </a:ext>
                </a:extLst>
              </a:tr>
              <a:tr h="359853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75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1800" b="1" kern="100">
                          <a:effectLst/>
                        </a:rPr>
                        <a:t>Thuyết minh – giải trình thông tin về đề tài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Yêu cầu truy vấn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 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92807285"/>
                  </a:ext>
                </a:extLst>
              </a:tr>
              <a:tr h="359853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76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kern="100">
                          <a:effectLst/>
                        </a:rPr>
                        <a:t>Thành lập hội đồng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Yêu cầu truy vấn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 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58896332"/>
                  </a:ext>
                </a:extLst>
              </a:tr>
              <a:tr h="359853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77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kern="100">
                          <a:effectLst/>
                        </a:rPr>
                        <a:t>In các phiếu xét duyệt đề tài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Yêu cầu truy vấn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 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40163237"/>
                  </a:ext>
                </a:extLst>
              </a:tr>
              <a:tr h="359853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78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kern="100">
                          <a:effectLst/>
                        </a:rPr>
                        <a:t>Quản lý danh sách đề tài được xét duyệt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Yêu cầu truy vấn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 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12191710"/>
                  </a:ext>
                </a:extLst>
              </a:tr>
              <a:tr h="359853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78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kern="100">
                          <a:effectLst/>
                        </a:rPr>
                        <a:t>Quản lý danh mục Hợp đồng triển khai đề tài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Yêu cầu truy vấn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 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15278987"/>
                  </a:ext>
                </a:extLst>
              </a:tr>
              <a:tr h="359853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79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kern="100">
                          <a:effectLst/>
                        </a:rPr>
                        <a:t>Quản lý Báo cáo định kỳ tiến độ thực hiện đề tài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Yêu cầu truy vấn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 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37350394"/>
                  </a:ext>
                </a:extLst>
              </a:tr>
              <a:tr h="359853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80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800" b="1" kern="100">
                          <a:effectLst/>
                        </a:rPr>
                        <a:t>Quản lý Nghiệm thu đề tài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Yêu cầu truy vấn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 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20085937"/>
                  </a:ext>
                </a:extLst>
              </a:tr>
              <a:tr h="359853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81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Quản lý danh sách đề tài được nghiệm thu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>
                          <a:effectLst/>
                        </a:rPr>
                        <a:t>Yêu cầu truy vấn</a:t>
                      </a:r>
                      <a:endParaRPr lang="en-US" sz="18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 </a:t>
                      </a:r>
                      <a:endParaRPr lang="en-US" sz="18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44035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271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/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933B90-829D-39E4-454D-78633C5227FF}"/>
              </a:ext>
            </a:extLst>
          </p:cNvPr>
          <p:cNvSpPr txBox="1"/>
          <p:nvPr/>
        </p:nvSpPr>
        <p:spPr>
          <a:xfrm>
            <a:off x="4790415" y="323069"/>
            <a:ext cx="13497585" cy="545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</a:pP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8.Bảng </a:t>
            </a:r>
            <a:r>
              <a:rPr lang="en-US" sz="2800" b="1" i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chuyển</a:t>
            </a: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đổ</a:t>
            </a: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yêu</a:t>
            </a: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chức</a:t>
            </a: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sang </a:t>
            </a:r>
            <a:r>
              <a:rPr lang="en-US" sz="2800" b="1" i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trường</a:t>
            </a: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hợp</a:t>
            </a: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(Use-Case)</a:t>
            </a:r>
            <a:endParaRPr lang="en-US" sz="2800" b="1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0665A7C-71B4-A0DA-71F8-037560C73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972202"/>
              </p:ext>
            </p:extLst>
          </p:nvPr>
        </p:nvGraphicFramePr>
        <p:xfrm>
          <a:off x="1066800" y="838628"/>
          <a:ext cx="16687799" cy="942728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89553">
                  <a:extLst>
                    <a:ext uri="{9D8B030D-6E8A-4147-A177-3AD203B41FA5}">
                      <a16:colId xmlns:a16="http://schemas.microsoft.com/office/drawing/2014/main" val="3280931381"/>
                    </a:ext>
                  </a:extLst>
                </a:gridCol>
                <a:gridCol w="8438599">
                  <a:extLst>
                    <a:ext uri="{9D8B030D-6E8A-4147-A177-3AD203B41FA5}">
                      <a16:colId xmlns:a16="http://schemas.microsoft.com/office/drawing/2014/main" val="593549822"/>
                    </a:ext>
                  </a:extLst>
                </a:gridCol>
                <a:gridCol w="2812268">
                  <a:extLst>
                    <a:ext uri="{9D8B030D-6E8A-4147-A177-3AD203B41FA5}">
                      <a16:colId xmlns:a16="http://schemas.microsoft.com/office/drawing/2014/main" val="1555221407"/>
                    </a:ext>
                  </a:extLst>
                </a:gridCol>
                <a:gridCol w="1789460">
                  <a:extLst>
                    <a:ext uri="{9D8B030D-6E8A-4147-A177-3AD203B41FA5}">
                      <a16:colId xmlns:a16="http://schemas.microsoft.com/office/drawing/2014/main" val="2329813973"/>
                    </a:ext>
                  </a:extLst>
                </a:gridCol>
                <a:gridCol w="2557919">
                  <a:extLst>
                    <a:ext uri="{9D8B030D-6E8A-4147-A177-3AD203B41FA5}">
                      <a16:colId xmlns:a16="http://schemas.microsoft.com/office/drawing/2014/main" val="3776597346"/>
                    </a:ext>
                  </a:extLst>
                </a:gridCol>
              </a:tblGrid>
              <a:tr h="1424054">
                <a:tc>
                  <a:txBody>
                    <a:bodyPr/>
                    <a:lstStyle/>
                    <a:p>
                      <a:pPr marR="2794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5">
                          <a:effectLst/>
                        </a:rPr>
                        <a:t>T</a:t>
                      </a:r>
                      <a:r>
                        <a:rPr lang="en-US" sz="2000" kern="100">
                          <a:effectLst/>
                        </a:rPr>
                        <a:t>T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5" dirty="0" err="1">
                          <a:effectLst/>
                        </a:rPr>
                        <a:t>Tê</a:t>
                      </a:r>
                      <a:r>
                        <a:rPr lang="en-US" sz="2000" kern="100" dirty="0" err="1">
                          <a:effectLst/>
                        </a:rPr>
                        <a:t>n</a:t>
                      </a:r>
                      <a:r>
                        <a:rPr lang="en-US" sz="2000" kern="100" spc="10" dirty="0">
                          <a:effectLst/>
                        </a:rPr>
                        <a:t> </a:t>
                      </a:r>
                      <a:r>
                        <a:rPr lang="en-US" sz="2000" kern="100" spc="5" dirty="0">
                          <a:effectLst/>
                        </a:rPr>
                        <a:t>U</a:t>
                      </a:r>
                      <a:r>
                        <a:rPr lang="en-US" sz="2000" kern="100" spc="-20" dirty="0">
                          <a:effectLst/>
                        </a:rPr>
                        <a:t>s</a:t>
                      </a:r>
                      <a:r>
                        <a:rPr lang="en-US" sz="2000" kern="100" spc="15" dirty="0">
                          <a:effectLst/>
                        </a:rPr>
                        <a:t>e</a:t>
                      </a:r>
                      <a:r>
                        <a:rPr lang="en-US" sz="2000" kern="100" spc="-5" dirty="0">
                          <a:effectLst/>
                        </a:rPr>
                        <a:t>-</a:t>
                      </a:r>
                      <a:r>
                        <a:rPr lang="en-US" sz="2000" kern="100" spc="5" dirty="0">
                          <a:effectLst/>
                        </a:rPr>
                        <a:t>c</a:t>
                      </a:r>
                      <a:r>
                        <a:rPr lang="en-US" sz="2000" kern="100" dirty="0">
                          <a:effectLst/>
                        </a:rPr>
                        <a:t>a</a:t>
                      </a:r>
                      <a:r>
                        <a:rPr lang="en-US" sz="2000" kern="100" spc="-5" dirty="0">
                          <a:effectLst/>
                        </a:rPr>
                        <a:t>s</a:t>
                      </a:r>
                      <a:r>
                        <a:rPr lang="en-US" sz="2000" kern="100" dirty="0">
                          <a:effectLst/>
                        </a:rPr>
                        <a:t>e</a:t>
                      </a:r>
                      <a:endParaRPr lang="en-US" sz="20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5">
                          <a:effectLst/>
                        </a:rPr>
                        <a:t>Tê</a:t>
                      </a:r>
                      <a:r>
                        <a:rPr lang="en-US" sz="2000" kern="100">
                          <a:effectLst/>
                        </a:rPr>
                        <a:t>n</a:t>
                      </a:r>
                      <a:r>
                        <a:rPr lang="en-US" sz="2000" kern="100" spc="10">
                          <a:effectLst/>
                        </a:rPr>
                        <a:t> </a:t>
                      </a:r>
                      <a:r>
                        <a:rPr lang="en-US" sz="2000" kern="100" spc="-5">
                          <a:effectLst/>
                        </a:rPr>
                        <a:t>t</a:t>
                      </a:r>
                      <a:r>
                        <a:rPr lang="en-US" sz="2000" kern="100" spc="-10">
                          <a:effectLst/>
                        </a:rPr>
                        <a:t>á</a:t>
                      </a:r>
                      <a:r>
                        <a:rPr lang="en-US" sz="2000" kern="100">
                          <a:effectLst/>
                        </a:rPr>
                        <a:t>c n</a:t>
                      </a:r>
                      <a:r>
                        <a:rPr lang="en-US" sz="2000" kern="100" spc="-15">
                          <a:effectLst/>
                        </a:rPr>
                        <a:t>h</a:t>
                      </a:r>
                      <a:r>
                        <a:rPr lang="en-US" sz="2000" kern="100" spc="15">
                          <a:effectLst/>
                        </a:rPr>
                        <a:t>â</a:t>
                      </a:r>
                      <a:r>
                        <a:rPr lang="en-US" sz="2000" kern="100">
                          <a:effectLst/>
                        </a:rPr>
                        <a:t>n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15">
                          <a:effectLst/>
                        </a:rPr>
                        <a:t>Stt chức năng yêu cầu tương ứng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spc="5">
                          <a:effectLst/>
                        </a:rPr>
                        <a:t>M</a:t>
                      </a:r>
                      <a:r>
                        <a:rPr lang="en-US" sz="2000" kern="100" spc="-5">
                          <a:effectLst/>
                        </a:rPr>
                        <a:t>ứ</a:t>
                      </a:r>
                      <a:r>
                        <a:rPr lang="en-US" sz="2000" kern="100">
                          <a:effectLst/>
                        </a:rPr>
                        <a:t>c</a:t>
                      </a:r>
                      <a:r>
                        <a:rPr lang="en-US" sz="2000" kern="100" spc="15">
                          <a:effectLst/>
                        </a:rPr>
                        <a:t> </a:t>
                      </a:r>
                      <a:r>
                        <a:rPr lang="en-US" sz="2000" kern="100">
                          <a:effectLst/>
                        </a:rPr>
                        <a:t>độ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56985116"/>
                  </a:ext>
                </a:extLst>
              </a:tr>
              <a:tr h="222245">
                <a:tc gridSpan="2"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Phân hệ quản lý danh mục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66744415"/>
                  </a:ext>
                </a:extLst>
              </a:tr>
              <a:tr h="650335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Quản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  <a:r>
                        <a:rPr lang="en-US" sz="2000" kern="100" dirty="0" err="1">
                          <a:effectLst/>
                        </a:rPr>
                        <a:t>lý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  <a:r>
                        <a:rPr lang="en-US" sz="2000" kern="100" dirty="0" err="1">
                          <a:effectLst/>
                        </a:rPr>
                        <a:t>thông</a:t>
                      </a:r>
                      <a:r>
                        <a:rPr lang="en-US" sz="2000" kern="100" dirty="0">
                          <a:effectLst/>
                        </a:rPr>
                        <a:t> tin </a:t>
                      </a:r>
                      <a:r>
                        <a:rPr lang="en-US" sz="2000" kern="100" dirty="0" err="1">
                          <a:effectLst/>
                        </a:rPr>
                        <a:t>cấu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  <a:r>
                        <a:rPr lang="en-US" sz="2000" kern="100" dirty="0" err="1">
                          <a:effectLst/>
                        </a:rPr>
                        <a:t>hình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  <a:r>
                        <a:rPr lang="en-US" sz="2000" kern="100" dirty="0" err="1">
                          <a:effectLst/>
                        </a:rPr>
                        <a:t>của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  <a:r>
                        <a:rPr lang="en-US" sz="2000" kern="100" dirty="0" err="1">
                          <a:effectLst/>
                        </a:rPr>
                        <a:t>hệ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  <a:r>
                        <a:rPr lang="en-US" sz="2000" kern="100" dirty="0" err="1">
                          <a:effectLst/>
                        </a:rPr>
                        <a:t>thống</a:t>
                      </a:r>
                      <a:endParaRPr lang="en-US" sz="2000" kern="100" dirty="0">
                        <a:effectLst/>
                      </a:endParaRPr>
                    </a:p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en-US" sz="20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31761013"/>
                  </a:ext>
                </a:extLst>
              </a:tr>
              <a:tr h="337710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1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Giao diện hệ thống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Nhà thiết kế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1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Trung bình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22207768"/>
                  </a:ext>
                </a:extLst>
              </a:tr>
              <a:tr h="337710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2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Quản lý hệ thống gửi email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Admin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2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Trung bình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662513000"/>
                  </a:ext>
                </a:extLst>
              </a:tr>
              <a:tr h="337710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3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Quản lý các tham số hệ thống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Admin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3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Trung bình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81499030"/>
                  </a:ext>
                </a:extLst>
              </a:tr>
              <a:tr h="582514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4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 err="1">
                          <a:effectLst/>
                        </a:rPr>
                        <a:t>Quản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  <a:r>
                        <a:rPr lang="en-US" sz="2000" kern="100" dirty="0" err="1">
                          <a:effectLst/>
                        </a:rPr>
                        <a:t>lý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  <a:r>
                        <a:rPr lang="en-US" sz="2000" kern="100" dirty="0" err="1">
                          <a:effectLst/>
                        </a:rPr>
                        <a:t>nội</a:t>
                      </a:r>
                      <a:r>
                        <a:rPr lang="en-US" sz="2000" kern="100" dirty="0">
                          <a:effectLst/>
                        </a:rPr>
                        <a:t> dung </a:t>
                      </a:r>
                      <a:r>
                        <a:rPr lang="en-US" sz="2000" kern="100" dirty="0" err="1">
                          <a:effectLst/>
                        </a:rPr>
                        <a:t>đăng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  <a:r>
                        <a:rPr lang="en-US" sz="2000" kern="100" dirty="0" err="1">
                          <a:effectLst/>
                        </a:rPr>
                        <a:t>tải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  <a:r>
                        <a:rPr lang="en-US" sz="2000" kern="100" dirty="0" err="1">
                          <a:effectLst/>
                        </a:rPr>
                        <a:t>trên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  <a:r>
                        <a:rPr lang="en-US" sz="2000" kern="100" dirty="0" err="1">
                          <a:effectLst/>
                        </a:rPr>
                        <a:t>hệ</a:t>
                      </a:r>
                      <a:r>
                        <a:rPr lang="en-US" sz="2000" kern="100" dirty="0">
                          <a:effectLst/>
                        </a:rPr>
                        <a:t> </a:t>
                      </a:r>
                      <a:r>
                        <a:rPr lang="en-US" sz="2000" kern="100" dirty="0" err="1">
                          <a:effectLst/>
                        </a:rPr>
                        <a:t>thống</a:t>
                      </a:r>
                      <a:endParaRPr lang="en-US" sz="2000" kern="100" dirty="0">
                        <a:effectLst/>
                      </a:endParaRPr>
                    </a:p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en-US" sz="20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Admin</a:t>
                      </a:r>
                      <a:endParaRPr lang="en-US" sz="20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4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Trung bình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28896935"/>
                  </a:ext>
                </a:extLst>
              </a:tr>
              <a:tr h="337710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5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Quản lý thông báo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Admin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5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Trung bình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73133376"/>
                  </a:ext>
                </a:extLst>
              </a:tr>
              <a:tr h="582514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6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Quản lý bài viết</a:t>
                      </a:r>
                    </a:p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Admin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6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Trung bình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71565269"/>
                  </a:ext>
                </a:extLst>
              </a:tr>
              <a:tr h="205386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Quản lý dữ liệu hệ thống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kern="100">
                          <a:effectLst/>
                        </a:rPr>
                        <a:t> 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kern="100">
                          <a:effectLst/>
                        </a:rPr>
                        <a:t> 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kern="100">
                          <a:effectLst/>
                        </a:rPr>
                        <a:t> 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4064973"/>
                  </a:ext>
                </a:extLst>
              </a:tr>
              <a:tr h="337710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7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Quản lý danh mục học hàm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Admin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7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Trung bình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99392579"/>
                  </a:ext>
                </a:extLst>
              </a:tr>
              <a:tr h="337710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8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Quản lý danh mục học vị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Admin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8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Trung bình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460105315"/>
                  </a:ext>
                </a:extLst>
              </a:tr>
              <a:tr h="337710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9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Quản lý danh mục ngoại ngữ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Admin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9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Trung bình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91908042"/>
                  </a:ext>
                </a:extLst>
              </a:tr>
              <a:tr h="337710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10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Quản lý danh mục chức vụ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Admin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10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Trung bình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9834160"/>
                  </a:ext>
                </a:extLst>
              </a:tr>
              <a:tr h="337710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11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Quản lý thông tin về cơ cấu danh mục tổ chức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Admin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11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Trung bình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31536992"/>
                  </a:ext>
                </a:extLst>
              </a:tr>
              <a:tr h="337710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12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Quản lý danh mục Khoa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Admin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12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Trung bình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27624812"/>
                  </a:ext>
                </a:extLst>
              </a:tr>
              <a:tr h="337710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13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Quản lý danh mục đơn vị trực thuộc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Admin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13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Trung bình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38003270"/>
                  </a:ext>
                </a:extLst>
              </a:tr>
              <a:tr h="205386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Quản lý thông tin tài khoản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kern="100">
                          <a:effectLst/>
                        </a:rPr>
                        <a:t> 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kern="100">
                          <a:effectLst/>
                        </a:rPr>
                        <a:t> 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kern="100">
                          <a:effectLst/>
                        </a:rPr>
                        <a:t> 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59406124"/>
                  </a:ext>
                </a:extLst>
              </a:tr>
              <a:tr h="337710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14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Quản lý tài khoản ban biên tập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Admin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14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Trung bình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47298643"/>
                  </a:ext>
                </a:extLst>
              </a:tr>
              <a:tr h="337710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15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Quản lý tài khoản giảng viên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Admin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>
                          <a:effectLst/>
                        </a:rPr>
                        <a:t>15</a:t>
                      </a:r>
                      <a:endParaRPr lang="en-US" sz="2000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kern="100" dirty="0">
                          <a:effectLst/>
                        </a:rPr>
                        <a:t>Trung </a:t>
                      </a:r>
                      <a:r>
                        <a:rPr lang="en-US" sz="2000" kern="100" dirty="0" err="1">
                          <a:effectLst/>
                        </a:rPr>
                        <a:t>bình</a:t>
                      </a:r>
                      <a:endParaRPr lang="en-US" sz="2000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34361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6030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/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8C0FA46-CF59-AEED-DA38-93F4ED818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488902"/>
              </p:ext>
            </p:extLst>
          </p:nvPr>
        </p:nvGraphicFramePr>
        <p:xfrm>
          <a:off x="838201" y="1068648"/>
          <a:ext cx="16687800" cy="890612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89550">
                  <a:extLst>
                    <a:ext uri="{9D8B030D-6E8A-4147-A177-3AD203B41FA5}">
                      <a16:colId xmlns:a16="http://schemas.microsoft.com/office/drawing/2014/main" val="239983844"/>
                    </a:ext>
                  </a:extLst>
                </a:gridCol>
                <a:gridCol w="8438605">
                  <a:extLst>
                    <a:ext uri="{9D8B030D-6E8A-4147-A177-3AD203B41FA5}">
                      <a16:colId xmlns:a16="http://schemas.microsoft.com/office/drawing/2014/main" val="1138853793"/>
                    </a:ext>
                  </a:extLst>
                </a:gridCol>
                <a:gridCol w="2812267">
                  <a:extLst>
                    <a:ext uri="{9D8B030D-6E8A-4147-A177-3AD203B41FA5}">
                      <a16:colId xmlns:a16="http://schemas.microsoft.com/office/drawing/2014/main" val="3046337344"/>
                    </a:ext>
                  </a:extLst>
                </a:gridCol>
                <a:gridCol w="1789459">
                  <a:extLst>
                    <a:ext uri="{9D8B030D-6E8A-4147-A177-3AD203B41FA5}">
                      <a16:colId xmlns:a16="http://schemas.microsoft.com/office/drawing/2014/main" val="1098808904"/>
                    </a:ext>
                  </a:extLst>
                </a:gridCol>
                <a:gridCol w="2557919">
                  <a:extLst>
                    <a:ext uri="{9D8B030D-6E8A-4147-A177-3AD203B41FA5}">
                      <a16:colId xmlns:a16="http://schemas.microsoft.com/office/drawing/2014/main" val="1408957723"/>
                    </a:ext>
                  </a:extLst>
                </a:gridCol>
              </a:tblGrid>
              <a:tr h="484845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2000" b="1" kern="1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tài khoản tác giả ngoài trường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Admin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16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27270452"/>
                  </a:ext>
                </a:extLst>
              </a:tr>
              <a:tr h="484845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17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tài khoản cán bộ thẩm định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Admin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17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80850225"/>
                  </a:ext>
                </a:extLst>
              </a:tr>
              <a:tr h="29486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thông tin giảng viên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09811923"/>
                  </a:ext>
                </a:extLst>
              </a:tr>
              <a:tr h="484845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18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Thêm mới thông tin giảng viên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Admin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18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444437640"/>
                  </a:ext>
                </a:extLst>
              </a:tr>
              <a:tr h="484845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19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Chỉnh sửa thông tin giảng viên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Admin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19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67732713"/>
                  </a:ext>
                </a:extLst>
              </a:tr>
              <a:tr h="29486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văn bản chính sách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65840389"/>
                  </a:ext>
                </a:extLst>
              </a:tr>
              <a:tr h="484845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danh mục văn bản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Admin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82779712"/>
                  </a:ext>
                </a:extLst>
              </a:tr>
              <a:tr h="29486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biểu mẫu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23989457"/>
                  </a:ext>
                </a:extLst>
              </a:tr>
              <a:tr h="484845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danh sách biểu mẫu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Admin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17168275"/>
                  </a:ext>
                </a:extLst>
              </a:tr>
              <a:tr h="29486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công văn thông báo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80331475"/>
                  </a:ext>
                </a:extLst>
              </a:tr>
              <a:tr h="484845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23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danh sách công văn thông báo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Admin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23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03788310"/>
                  </a:ext>
                </a:extLst>
              </a:tr>
              <a:tr h="29486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Phân quyền người dùng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7404933"/>
                  </a:ext>
                </a:extLst>
              </a:tr>
              <a:tr h="484845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24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Phân quyền người dùng trong hệ thống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Admin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24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07868412"/>
                  </a:ext>
                </a:extLst>
              </a:tr>
              <a:tr h="484845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Khóa, chuyển quyền người dùng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Admin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80416067"/>
                  </a:ext>
                </a:extLst>
              </a:tr>
              <a:tr h="29486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nhật ký sự kiện trên website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2960412"/>
                  </a:ext>
                </a:extLst>
              </a:tr>
              <a:tr h="484845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26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Hiển thị nhật ký sự kiện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Admin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26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26674627"/>
                  </a:ext>
                </a:extLst>
              </a:tr>
              <a:tr h="484845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27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Copy, </a:t>
                      </a:r>
                      <a:r>
                        <a:rPr lang="en-US" sz="2000" b="1" kern="100" dirty="0" err="1">
                          <a:effectLst/>
                        </a:rPr>
                        <a:t>sao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chép</a:t>
                      </a:r>
                      <a:r>
                        <a:rPr lang="en-US" sz="2000" b="1" kern="100" dirty="0">
                          <a:effectLst/>
                        </a:rPr>
                        <a:t>, </a:t>
                      </a:r>
                      <a:r>
                        <a:rPr lang="en-US" sz="2000" b="1" kern="100" dirty="0" err="1">
                          <a:effectLst/>
                        </a:rPr>
                        <a:t>xóa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nhật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kýa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Admin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27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75541218"/>
                  </a:ext>
                </a:extLst>
              </a:tr>
              <a:tr h="294869">
                <a:tc gridSpan="2"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Phân hệ Quản lý Tạp chí Khoa học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54587046"/>
                  </a:ext>
                </a:extLst>
              </a:tr>
              <a:tr h="29486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Gửi bài báo khoa học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14619846"/>
                  </a:ext>
                </a:extLst>
              </a:tr>
              <a:tr h="802206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28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Tác giả gửi bài bài trong trường</a:t>
                      </a:r>
                    </a:p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Tác giả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28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Trung </a:t>
                      </a:r>
                      <a:r>
                        <a:rPr lang="en-US" sz="2000" b="1" kern="100" dirty="0" err="1">
                          <a:effectLst/>
                        </a:rPr>
                        <a:t>bình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31667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47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/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06173C-433A-41C3-896F-3AFF1DC736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045151"/>
              </p:ext>
            </p:extLst>
          </p:nvPr>
        </p:nvGraphicFramePr>
        <p:xfrm>
          <a:off x="1066800" y="1068650"/>
          <a:ext cx="16306799" cy="865167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64677">
                  <a:extLst>
                    <a:ext uri="{9D8B030D-6E8A-4147-A177-3AD203B41FA5}">
                      <a16:colId xmlns:a16="http://schemas.microsoft.com/office/drawing/2014/main" val="1630518513"/>
                    </a:ext>
                  </a:extLst>
                </a:gridCol>
                <a:gridCol w="8245942">
                  <a:extLst>
                    <a:ext uri="{9D8B030D-6E8A-4147-A177-3AD203B41FA5}">
                      <a16:colId xmlns:a16="http://schemas.microsoft.com/office/drawing/2014/main" val="3409199047"/>
                    </a:ext>
                  </a:extLst>
                </a:gridCol>
                <a:gridCol w="2748059">
                  <a:extLst>
                    <a:ext uri="{9D8B030D-6E8A-4147-A177-3AD203B41FA5}">
                      <a16:colId xmlns:a16="http://schemas.microsoft.com/office/drawing/2014/main" val="3863491718"/>
                    </a:ext>
                  </a:extLst>
                </a:gridCol>
                <a:gridCol w="1748602">
                  <a:extLst>
                    <a:ext uri="{9D8B030D-6E8A-4147-A177-3AD203B41FA5}">
                      <a16:colId xmlns:a16="http://schemas.microsoft.com/office/drawing/2014/main" val="3193543940"/>
                    </a:ext>
                  </a:extLst>
                </a:gridCol>
                <a:gridCol w="2499519">
                  <a:extLst>
                    <a:ext uri="{9D8B030D-6E8A-4147-A177-3AD203B41FA5}">
                      <a16:colId xmlns:a16="http://schemas.microsoft.com/office/drawing/2014/main" val="1198651298"/>
                    </a:ext>
                  </a:extLst>
                </a:gridCol>
              </a:tblGrid>
              <a:tr h="447386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Tác giả gửi bài báo ngoài trường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Tác giả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08533237"/>
                  </a:ext>
                </a:extLst>
              </a:tr>
              <a:tr h="447386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Tác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giả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gửi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bài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báo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xem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lại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(revised)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Tác giả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1252379"/>
                  </a:ext>
                </a:extLst>
              </a:tr>
              <a:tr h="43674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 lý các bài báo của BBT/TTB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29389796"/>
                  </a:ext>
                </a:extLst>
              </a:tr>
              <a:tr h="43674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 bài báo chưa thẩm định sơ bộ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62731570"/>
                  </a:ext>
                </a:extLst>
              </a:tr>
              <a:tr h="43674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 bài báo đã thẩm định sơ bộ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77627400"/>
                  </a:ext>
                </a:extLst>
              </a:tr>
              <a:tr h="43674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 bài báo bị từ chối sau khi thẩm định sơ bộ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00625208"/>
                  </a:ext>
                </a:extLst>
              </a:tr>
              <a:tr h="43674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 bài báo sơ thẩm định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80253999"/>
                  </a:ext>
                </a:extLst>
              </a:tr>
              <a:tr h="43674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 bài báo đang thẩm định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QLK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74243946"/>
                  </a:ext>
                </a:extLst>
              </a:tr>
              <a:tr h="43674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 bài báo chờ xem lại (revised)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3894575"/>
                  </a:ext>
                </a:extLst>
              </a:tr>
              <a:tr h="43674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 bài báo được chấp nhận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5769040"/>
                  </a:ext>
                </a:extLst>
              </a:tr>
              <a:tr h="43674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 bài báo tác giả đồng ý xuất bản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20564231"/>
                  </a:ext>
                </a:extLst>
              </a:tr>
              <a:tr h="43674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Các bài báo đã xuất bản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09386914"/>
                  </a:ext>
                </a:extLst>
              </a:tr>
              <a:tr h="43674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 lý giới thiệu thẩm định bài báo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81613269"/>
                  </a:ext>
                </a:extLst>
              </a:tr>
              <a:tr h="43674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 lý danh sách các bộ thẩm định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01532475"/>
                  </a:ext>
                </a:extLst>
              </a:tr>
              <a:tr h="43674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Mời cán bộ thẩm định bài báo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486929746"/>
                  </a:ext>
                </a:extLst>
              </a:tr>
              <a:tr h="43674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Xác nhận chấp thuận thẩm định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39829574"/>
                  </a:ext>
                </a:extLst>
              </a:tr>
              <a:tr h="25114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 lý thẩm định bài báo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10783675"/>
                  </a:ext>
                </a:extLst>
              </a:tr>
              <a:tr h="43674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Thực hiện quy trình thẩm định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89282814"/>
                  </a:ext>
                </a:extLst>
              </a:tr>
              <a:tr h="43674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 hợp kết quả thẩm định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QLK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51722736"/>
                  </a:ext>
                </a:extLst>
              </a:tr>
              <a:tr h="43674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Gửi kết quả thẩm định cho tác giả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629489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0694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/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8111038-76CD-BA42-3122-BF98335BF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509418"/>
              </p:ext>
            </p:extLst>
          </p:nvPr>
        </p:nvGraphicFramePr>
        <p:xfrm>
          <a:off x="990600" y="876300"/>
          <a:ext cx="16611601" cy="931665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84574">
                  <a:extLst>
                    <a:ext uri="{9D8B030D-6E8A-4147-A177-3AD203B41FA5}">
                      <a16:colId xmlns:a16="http://schemas.microsoft.com/office/drawing/2014/main" val="4287323537"/>
                    </a:ext>
                  </a:extLst>
                </a:gridCol>
                <a:gridCol w="8400073">
                  <a:extLst>
                    <a:ext uri="{9D8B030D-6E8A-4147-A177-3AD203B41FA5}">
                      <a16:colId xmlns:a16="http://schemas.microsoft.com/office/drawing/2014/main" val="1550886627"/>
                    </a:ext>
                  </a:extLst>
                </a:gridCol>
                <a:gridCol w="2799426">
                  <a:extLst>
                    <a:ext uri="{9D8B030D-6E8A-4147-A177-3AD203B41FA5}">
                      <a16:colId xmlns:a16="http://schemas.microsoft.com/office/drawing/2014/main" val="3034977555"/>
                    </a:ext>
                  </a:extLst>
                </a:gridCol>
                <a:gridCol w="1781290">
                  <a:extLst>
                    <a:ext uri="{9D8B030D-6E8A-4147-A177-3AD203B41FA5}">
                      <a16:colId xmlns:a16="http://schemas.microsoft.com/office/drawing/2014/main" val="1284409269"/>
                    </a:ext>
                  </a:extLst>
                </a:gridCol>
                <a:gridCol w="2546238">
                  <a:extLst>
                    <a:ext uri="{9D8B030D-6E8A-4147-A177-3AD203B41FA5}">
                      <a16:colId xmlns:a16="http://schemas.microsoft.com/office/drawing/2014/main" val="1224273150"/>
                    </a:ext>
                  </a:extLst>
                </a:gridCol>
              </a:tblGrid>
              <a:tr h="233537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bài báo theo tác giả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32005278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47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Hiển thị danh sách các bài báo đã gửi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47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351200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48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Hiển thị danh sách các bài báo đã đăng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48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30319298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49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Rút bài đã gửi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49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48637088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effectLst/>
                        </a:rPr>
                        <a:t>Quản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lý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bài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báo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theo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cán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bộ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thẩm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định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88607368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50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Danh </a:t>
                      </a:r>
                      <a:r>
                        <a:rPr lang="en-US" sz="2000" b="1" kern="100" dirty="0" err="1">
                          <a:effectLst/>
                        </a:rPr>
                        <a:t>mục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các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bài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báo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CB thẩm định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50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416128773"/>
                  </a:ext>
                </a:extLst>
              </a:tr>
              <a:tr h="657120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51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 dirty="0" err="1">
                          <a:effectLst/>
                        </a:rPr>
                        <a:t>Thẩm</a:t>
                      </a:r>
                      <a:r>
                        <a:rPr lang="fr-FR" sz="2000" b="1" kern="100" dirty="0">
                          <a:effectLst/>
                        </a:rPr>
                        <a:t> </a:t>
                      </a:r>
                      <a:r>
                        <a:rPr lang="fr-FR" sz="2000" b="1" kern="100" dirty="0" err="1">
                          <a:effectLst/>
                        </a:rPr>
                        <a:t>định</a:t>
                      </a:r>
                      <a:r>
                        <a:rPr lang="fr-FR" sz="2000" b="1" kern="100" dirty="0">
                          <a:effectLst/>
                        </a:rPr>
                        <a:t> </a:t>
                      </a:r>
                      <a:r>
                        <a:rPr lang="fr-FR" sz="2000" b="1" kern="100" dirty="0" err="1">
                          <a:effectLst/>
                        </a:rPr>
                        <a:t>bào</a:t>
                      </a:r>
                      <a:r>
                        <a:rPr lang="fr-FR" sz="2000" b="1" kern="100" dirty="0">
                          <a:effectLst/>
                        </a:rPr>
                        <a:t> </a:t>
                      </a:r>
                      <a:r>
                        <a:rPr lang="fr-FR" sz="2000" b="1" kern="100" dirty="0" err="1">
                          <a:effectLst/>
                        </a:rPr>
                        <a:t>báo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CB thẩm định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51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59590443"/>
                  </a:ext>
                </a:extLst>
              </a:tr>
              <a:tr h="233537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Quản lý chi phí thẩm định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04687957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52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Hiển thị danh sách bài báo đã thanh toán 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52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35558147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53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Hiển thị danh sách bài báo chưa thanh toán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53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48597269"/>
                  </a:ext>
                </a:extLst>
              </a:tr>
              <a:tr h="657120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54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</a:rPr>
                        <a:t>In biên nhận thù lao</a:t>
                      </a:r>
                      <a:endParaRPr lang="en-US" sz="2000" b="1" kern="100">
                        <a:effectLst/>
                      </a:endParaRPr>
                    </a:p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54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51640422"/>
                  </a:ext>
                </a:extLst>
              </a:tr>
              <a:tr h="72419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</a:rPr>
                        <a:t>Quản lý danh mục lĩnh vực nghiên cứu</a:t>
                      </a:r>
                      <a:endParaRPr lang="en-US" sz="2000" b="1" kern="100">
                        <a:effectLst/>
                      </a:endParaRPr>
                    </a:p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96277162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55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</a:rPr>
                        <a:t>Hiển thị danh sách lĩnh vực nghiên cứu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55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1648997"/>
                  </a:ext>
                </a:extLst>
              </a:tr>
              <a:tr h="657120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56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</a:rPr>
                        <a:t>Thêm/Xóa/Sữa lĩnh vực nghiên cứu</a:t>
                      </a:r>
                      <a:endParaRPr lang="en-US" sz="2000" b="1" kern="100">
                        <a:effectLst/>
                      </a:endParaRPr>
                    </a:p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56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65278932"/>
                  </a:ext>
                </a:extLst>
              </a:tr>
              <a:tr h="416011">
                <a:tc gridSpan="2"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</a:rPr>
                        <a:t>Phân hệ Quản lý xuất bản khoa học giảng viên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 dirty="0">
                          <a:effectLst/>
                        </a:rPr>
                        <a:t> 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50272538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</a:rPr>
                        <a:t>Quản lý kê khai xuất bản khoa học theo năm của CBGV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84828534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57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</a:rPr>
                        <a:t>Tạo kê khai ấn phẩm nghiên cứu khoa học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Cán bộ GV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57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45631277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58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</a:rPr>
                        <a:t>Cập nhật ấn phẩm NCKH vào kê khai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Cán bộ GV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58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59408776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59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</a:rPr>
                        <a:t>Tra cứu ấn phẩm khoa học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Cán bộ GV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59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99867008"/>
                  </a:ext>
                </a:extLst>
              </a:tr>
              <a:tr h="384000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60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</a:rPr>
                        <a:t>Xóa ấn phẩm khoa học trong kê khai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Cán bộ GV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60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Trung </a:t>
                      </a:r>
                      <a:r>
                        <a:rPr lang="en-US" sz="2000" b="1" kern="100" dirty="0" err="1">
                          <a:effectLst/>
                        </a:rPr>
                        <a:t>bình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448008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0538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641329"/>
            <a:ext cx="9964391" cy="944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7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070C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Tổng</a:t>
            </a:r>
            <a:r>
              <a:rPr lang="en-US" sz="4000" b="1" dirty="0">
                <a:solidFill>
                  <a:srgbClr val="0070C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quan</a:t>
            </a:r>
            <a:r>
              <a:rPr lang="en-US" sz="4000" b="1" dirty="0">
                <a:solidFill>
                  <a:srgbClr val="0070C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đề</a:t>
            </a:r>
            <a:r>
              <a:rPr lang="en-US" sz="4000" b="1" dirty="0">
                <a:solidFill>
                  <a:srgbClr val="0070C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tài</a:t>
            </a:r>
            <a:endParaRPr lang="en-US" sz="4000" b="1" u="none" dirty="0">
              <a:solidFill>
                <a:srgbClr val="0070C0"/>
              </a:solidFill>
              <a:latin typeface="Cabin Semi-Bold"/>
              <a:ea typeface="Cabin Semi-Bold"/>
              <a:cs typeface="Cabin Semi-Bold"/>
              <a:sym typeface="Cabin Semi-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3741037" y="-1217562"/>
            <a:ext cx="9852713" cy="11676274"/>
            <a:chOff x="0" y="0"/>
            <a:chExt cx="13136951" cy="15568366"/>
          </a:xfrm>
        </p:grpSpPr>
        <p:sp>
          <p:nvSpPr>
            <p:cNvPr id="4" name="Freeform 4"/>
            <p:cNvSpPr/>
            <p:nvPr/>
          </p:nvSpPr>
          <p:spPr>
            <a:xfrm flipV="1">
              <a:off x="0" y="0"/>
              <a:ext cx="10199044" cy="5823319"/>
            </a:xfrm>
            <a:custGeom>
              <a:avLst/>
              <a:gdLst/>
              <a:ahLst/>
              <a:cxnLst/>
              <a:rect l="l" t="t" r="r" b="b"/>
              <a:pathLst>
                <a:path w="10199044" h="5823319">
                  <a:moveTo>
                    <a:pt x="0" y="5823319"/>
                  </a:moveTo>
                  <a:lnTo>
                    <a:pt x="10199044" y="5823319"/>
                  </a:lnTo>
                  <a:lnTo>
                    <a:pt x="10199044" y="0"/>
                  </a:lnTo>
                  <a:lnTo>
                    <a:pt x="0" y="0"/>
                  </a:lnTo>
                  <a:lnTo>
                    <a:pt x="0" y="582331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51576"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5"/>
            <p:cNvGrpSpPr/>
            <p:nvPr/>
          </p:nvGrpSpPr>
          <p:grpSpPr>
            <a:xfrm rot="-10800000">
              <a:off x="2115666" y="3513875"/>
              <a:ext cx="11021285" cy="12054491"/>
              <a:chOff x="0" y="0"/>
              <a:chExt cx="4911651" cy="53721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911651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4911651" h="5372100">
                    <a:moveTo>
                      <a:pt x="336098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360981" y="5372100"/>
                    </a:lnTo>
                    <a:lnTo>
                      <a:pt x="4911651" y="2686050"/>
                    </a:lnTo>
                    <a:lnTo>
                      <a:pt x="3360981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graphicFrame>
        <p:nvGraphicFramePr>
          <p:cNvPr id="14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178196"/>
              </p:ext>
            </p:extLst>
          </p:nvPr>
        </p:nvGraphicFramePr>
        <p:xfrm>
          <a:off x="1028700" y="4431928"/>
          <a:ext cx="13020906" cy="4481259"/>
        </p:xfrm>
        <a:graphic>
          <a:graphicData uri="http://schemas.openxmlformats.org/drawingml/2006/table">
            <a:tbl>
              <a:tblPr/>
              <a:tblGrid>
                <a:gridCol w="704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72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28825"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4000" b="1" u="sng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Cabin Medium"/>
                          <a:cs typeface="Arial" panose="020B0604020202020204" pitchFamily="34" charset="0"/>
                          <a:sym typeface="Cabin Medium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I. </a:t>
                      </a:r>
                      <a:r>
                        <a:rPr lang="en-US" sz="4000" b="1" u="sng" dirty="0" err="1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Cabin Medium"/>
                          <a:cs typeface="Arial" panose="020B0604020202020204" pitchFamily="34" charset="0"/>
                          <a:sym typeface="Cabin Medium"/>
                        </a:rPr>
                        <a:t>Quản</a:t>
                      </a:r>
                      <a:r>
                        <a:rPr lang="en-US" sz="4000" b="1" u="sng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Cabin Medium"/>
                          <a:cs typeface="Arial" panose="020B0604020202020204" pitchFamily="34" charset="0"/>
                          <a:sym typeface="Cabin Medium"/>
                        </a:rPr>
                        <a:t> </a:t>
                      </a:r>
                      <a:r>
                        <a:rPr lang="en-US" sz="4000" b="1" u="sng" dirty="0" err="1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Cabin Medium"/>
                          <a:cs typeface="Arial" panose="020B0604020202020204" pitchFamily="34" charset="0"/>
                          <a:sym typeface="Cabin Medium"/>
                        </a:rPr>
                        <a:t>lí</a:t>
                      </a:r>
                      <a:r>
                        <a:rPr lang="en-US" sz="4000" b="1" u="sng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Cabin Medium"/>
                          <a:cs typeface="Arial" panose="020B0604020202020204" pitchFamily="34" charset="0"/>
                          <a:sym typeface="Cabin Medium"/>
                        </a:rPr>
                        <a:t> </a:t>
                      </a:r>
                      <a:r>
                        <a:rPr lang="en-US" sz="4000" b="1" u="sng" dirty="0" err="1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Cabin Medium"/>
                          <a:cs typeface="Arial" panose="020B0604020202020204" pitchFamily="34" charset="0"/>
                          <a:sym typeface="Cabin Medium"/>
                        </a:rPr>
                        <a:t>phạm</a:t>
                      </a:r>
                      <a:r>
                        <a:rPr lang="en-US" sz="4000" b="1" u="sng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Cabin Medium"/>
                          <a:cs typeface="Arial" panose="020B0604020202020204" pitchFamily="34" charset="0"/>
                          <a:sym typeface="Cabin Medium"/>
                        </a:rPr>
                        <a:t> vi</a:t>
                      </a:r>
                      <a:endParaRPr lang="en-US" sz="40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6C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4000" b="1" u="sng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Cabin Medium"/>
                          <a:cs typeface="Arial" panose="020B0604020202020204" pitchFamily="34" charset="0"/>
                          <a:sym typeface="Cabin Medium"/>
                        </a:rPr>
                        <a:t>II. </a:t>
                      </a:r>
                      <a:r>
                        <a:rPr lang="en-US" sz="4000" b="1" u="sng" dirty="0" err="1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Cabin Medium"/>
                          <a:cs typeface="Arial" panose="020B0604020202020204" pitchFamily="34" charset="0"/>
                          <a:sym typeface="Cabin Medium"/>
                        </a:rPr>
                        <a:t>Quản</a:t>
                      </a:r>
                      <a:r>
                        <a:rPr lang="en-US" sz="4000" b="1" u="sng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Cabin Medium"/>
                          <a:cs typeface="Arial" panose="020B0604020202020204" pitchFamily="34" charset="0"/>
                          <a:sym typeface="Cabin Medium"/>
                        </a:rPr>
                        <a:t> </a:t>
                      </a:r>
                      <a:r>
                        <a:rPr lang="en-US" sz="4000" b="1" u="sng" dirty="0" err="1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Cabin Medium"/>
                          <a:cs typeface="Arial" panose="020B0604020202020204" pitchFamily="34" charset="0"/>
                          <a:sym typeface="Cabin Medium"/>
                        </a:rPr>
                        <a:t>lí</a:t>
                      </a:r>
                      <a:r>
                        <a:rPr lang="en-US" sz="4000" b="1" u="sng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Cabin Medium"/>
                          <a:cs typeface="Arial" panose="020B0604020202020204" pitchFamily="34" charset="0"/>
                          <a:sym typeface="Cabin Medium"/>
                        </a:rPr>
                        <a:t> </a:t>
                      </a:r>
                      <a:r>
                        <a:rPr lang="en-US" sz="4000" b="1" u="sng" dirty="0" err="1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Cabin Medium"/>
                          <a:cs typeface="Arial" panose="020B0604020202020204" pitchFamily="34" charset="0"/>
                          <a:sym typeface="Cabin Medium"/>
                        </a:rPr>
                        <a:t>ước</a:t>
                      </a:r>
                      <a:r>
                        <a:rPr lang="en-US" sz="4000" b="1" u="sng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Cabin Medium"/>
                          <a:cs typeface="Arial" panose="020B0604020202020204" pitchFamily="34" charset="0"/>
                          <a:sym typeface="Cabin Medium"/>
                        </a:rPr>
                        <a:t> </a:t>
                      </a:r>
                      <a:r>
                        <a:rPr lang="en-US" sz="4000" b="1" u="sng" dirty="0" err="1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Cabin Medium"/>
                          <a:cs typeface="Arial" panose="020B0604020202020204" pitchFamily="34" charset="0"/>
                          <a:sym typeface="Cabin Medium"/>
                        </a:rPr>
                        <a:t>lượng</a:t>
                      </a:r>
                      <a:r>
                        <a:rPr lang="en-US" sz="4000" b="1" u="sng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Cabin Medium"/>
                          <a:cs typeface="Arial" panose="020B0604020202020204" pitchFamily="34" charset="0"/>
                          <a:sym typeface="Cabin Medium"/>
                        </a:rPr>
                        <a:t> </a:t>
                      </a:r>
                      <a:r>
                        <a:rPr lang="en-US" sz="4000" b="1" u="sng" dirty="0" err="1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Cabin Medium"/>
                          <a:cs typeface="Arial" panose="020B0604020202020204" pitchFamily="34" charset="0"/>
                          <a:sym typeface="Cabin Medium"/>
                        </a:rPr>
                        <a:t>phần</a:t>
                      </a:r>
                      <a:r>
                        <a:rPr lang="en-US" sz="4000" b="1" u="sng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Cabin Medium"/>
                          <a:cs typeface="Arial" panose="020B0604020202020204" pitchFamily="34" charset="0"/>
                          <a:sym typeface="Cabin Medium"/>
                        </a:rPr>
                        <a:t> </a:t>
                      </a:r>
                      <a:r>
                        <a:rPr lang="en-US" sz="4000" b="1" u="sng" dirty="0" err="1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Cabin Medium"/>
                          <a:cs typeface="Arial" panose="020B0604020202020204" pitchFamily="34" charset="0"/>
                          <a:sym typeface="Cabin Medium"/>
                        </a:rPr>
                        <a:t>mềm</a:t>
                      </a:r>
                      <a:endParaRPr lang="en-US" sz="40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6C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8825">
                <a:tc>
                  <a:txBody>
                    <a:bodyPr/>
                    <a:lstStyle/>
                    <a:p>
                      <a:pPr algn="l">
                        <a:lnSpc>
                          <a:spcPts val="5599"/>
                        </a:lnSpc>
                        <a:defRPr/>
                      </a:pPr>
                      <a:r>
                        <a:rPr lang="en-US" sz="4000" b="1" u="sng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Cabin Medium"/>
                          <a:cs typeface="Arial" panose="020B0604020202020204" pitchFamily="34" charset="0"/>
                          <a:sym typeface="Cabin Medium"/>
                        </a:rPr>
                        <a:t>III. </a:t>
                      </a:r>
                      <a:r>
                        <a:rPr lang="en-US" sz="4000" b="1" u="sng" dirty="0" err="1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Cabin Medium"/>
                          <a:cs typeface="Arial" panose="020B0604020202020204" pitchFamily="34" charset="0"/>
                          <a:sym typeface="Cabin Medium"/>
                        </a:rPr>
                        <a:t>Lập</a:t>
                      </a:r>
                      <a:r>
                        <a:rPr lang="en-US" sz="4000" b="1" u="sng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Cabin Medium"/>
                          <a:cs typeface="Arial" panose="020B0604020202020204" pitchFamily="34" charset="0"/>
                          <a:sym typeface="Cabin Medium"/>
                        </a:rPr>
                        <a:t> </a:t>
                      </a:r>
                      <a:r>
                        <a:rPr lang="en-US" sz="4000" b="1" u="sng" dirty="0" err="1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Cabin Medium"/>
                          <a:cs typeface="Arial" panose="020B0604020202020204" pitchFamily="34" charset="0"/>
                          <a:sym typeface="Cabin Medium"/>
                        </a:rPr>
                        <a:t>kế</a:t>
                      </a:r>
                      <a:r>
                        <a:rPr lang="en-US" sz="4000" b="1" u="sng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Cabin Medium"/>
                          <a:cs typeface="Arial" panose="020B0604020202020204" pitchFamily="34" charset="0"/>
                          <a:sym typeface="Cabin Medium"/>
                        </a:rPr>
                        <a:t> </a:t>
                      </a:r>
                      <a:r>
                        <a:rPr lang="en-US" sz="4000" b="1" u="sng" dirty="0" err="1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Cabin Medium"/>
                          <a:cs typeface="Arial" panose="020B0604020202020204" pitchFamily="34" charset="0"/>
                          <a:sym typeface="Cabin Medium"/>
                        </a:rPr>
                        <a:t>hoạch</a:t>
                      </a:r>
                      <a:r>
                        <a:rPr lang="en-US" sz="4000" b="1" u="sng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Cabin Medium"/>
                          <a:cs typeface="Arial" panose="020B0604020202020204" pitchFamily="34" charset="0"/>
                          <a:sym typeface="Cabin Medium"/>
                        </a:rPr>
                        <a:t> </a:t>
                      </a:r>
                      <a:r>
                        <a:rPr lang="en-US" sz="4000" b="1" u="sng" dirty="0" err="1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Cabin Medium"/>
                          <a:cs typeface="Arial" panose="020B0604020202020204" pitchFamily="34" charset="0"/>
                          <a:sym typeface="Cabin Medium"/>
                        </a:rPr>
                        <a:t>dự</a:t>
                      </a:r>
                      <a:r>
                        <a:rPr lang="en-US" sz="4000" b="1" u="sng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Cabin Medium"/>
                          <a:cs typeface="Arial" panose="020B0604020202020204" pitchFamily="34" charset="0"/>
                          <a:sym typeface="Cabin Medium"/>
                        </a:rPr>
                        <a:t> </a:t>
                      </a:r>
                      <a:r>
                        <a:rPr lang="en-US" sz="4000" b="1" u="sng" dirty="0" err="1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Cabin Medium"/>
                          <a:cs typeface="Arial" panose="020B0604020202020204" pitchFamily="34" charset="0"/>
                          <a:sym typeface="Cabin Medium"/>
                        </a:rPr>
                        <a:t>án</a:t>
                      </a:r>
                      <a:endParaRPr lang="en-US" sz="40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6C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55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u="sng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ea typeface="Cabin Medium"/>
                        <a:cs typeface="Arial" panose="020B0604020202020204" pitchFamily="34" charset="0"/>
                        <a:sym typeface="Cabin Medium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ts val="55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u="sng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ea typeface="Cabin Medium"/>
                          <a:cs typeface="Arial" panose="020B0604020202020204" pitchFamily="34" charset="0"/>
                          <a:sym typeface="Cabin Medium"/>
                        </a:rPr>
                        <a:t>III. Demo</a:t>
                      </a:r>
                      <a:endParaRPr lang="en-US" sz="40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l">
                        <a:lnSpc>
                          <a:spcPts val="5599"/>
                        </a:lnSpc>
                        <a:defRPr/>
                      </a:pPr>
                      <a:endParaRPr lang="en-US" sz="40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6C7E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/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012CD38-E403-DE1E-0EAD-7AC44F219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826457"/>
              </p:ext>
            </p:extLst>
          </p:nvPr>
        </p:nvGraphicFramePr>
        <p:xfrm>
          <a:off x="304800" y="495300"/>
          <a:ext cx="17754601" cy="979170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59205">
                  <a:extLst>
                    <a:ext uri="{9D8B030D-6E8A-4147-A177-3AD203B41FA5}">
                      <a16:colId xmlns:a16="http://schemas.microsoft.com/office/drawing/2014/main" val="2305222809"/>
                    </a:ext>
                  </a:extLst>
                </a:gridCol>
                <a:gridCol w="8978057">
                  <a:extLst>
                    <a:ext uri="{9D8B030D-6E8A-4147-A177-3AD203B41FA5}">
                      <a16:colId xmlns:a16="http://schemas.microsoft.com/office/drawing/2014/main" val="47522769"/>
                    </a:ext>
                  </a:extLst>
                </a:gridCol>
                <a:gridCol w="2992043">
                  <a:extLst>
                    <a:ext uri="{9D8B030D-6E8A-4147-A177-3AD203B41FA5}">
                      <a16:colId xmlns:a16="http://schemas.microsoft.com/office/drawing/2014/main" val="2252425216"/>
                    </a:ext>
                  </a:extLst>
                </a:gridCol>
                <a:gridCol w="1903857">
                  <a:extLst>
                    <a:ext uri="{9D8B030D-6E8A-4147-A177-3AD203B41FA5}">
                      <a16:colId xmlns:a16="http://schemas.microsoft.com/office/drawing/2014/main" val="3481203636"/>
                    </a:ext>
                  </a:extLst>
                </a:gridCol>
                <a:gridCol w="2721439">
                  <a:extLst>
                    <a:ext uri="{9D8B030D-6E8A-4147-A177-3AD203B41FA5}">
                      <a16:colId xmlns:a16="http://schemas.microsoft.com/office/drawing/2014/main" val="3978957333"/>
                    </a:ext>
                  </a:extLst>
                </a:gridCol>
              </a:tblGrid>
              <a:tr h="37167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kê khai ấn phẩm theo năm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GV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52878710"/>
                  </a:ext>
                </a:extLst>
              </a:tr>
              <a:tr h="37167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Lưu kê khai ấn phẩm khoa học theo năm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GV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7648218"/>
                  </a:ext>
                </a:extLst>
              </a:tr>
              <a:tr h="37167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Xem thông tin bản kê khai theo năm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GV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54547689"/>
                  </a:ext>
                </a:extLst>
              </a:tr>
              <a:tr h="37167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Chuyển trạng thái kê khai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GV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64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80453379"/>
                  </a:ext>
                </a:extLst>
              </a:tr>
              <a:tr h="37167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Thay đổi trạng thái kê khai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GV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4547615"/>
                  </a:ext>
                </a:extLst>
              </a:tr>
              <a:tr h="585749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 lý kê khai xuất bản khoa học theo năm của CB Quản lý khoa học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38582719"/>
                  </a:ext>
                </a:extLst>
              </a:tr>
              <a:tr h="37167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Hiển thị danh sách sản phẩm nghiên cứu khoa học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66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7497409"/>
                  </a:ext>
                </a:extLst>
              </a:tr>
              <a:tr h="37167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 cứu danh sách sản phẩm nghiên cứu khoa học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67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6771645"/>
                  </a:ext>
                </a:extLst>
              </a:tr>
              <a:tr h="37167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Xem chi tiết thông tin sản phẩm nghiên cứu khoa học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68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12623852"/>
                  </a:ext>
                </a:extLst>
              </a:tr>
              <a:tr h="37167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Duyệt kê khai xuất bản khoa học theo của khoa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69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18510413"/>
                  </a:ext>
                </a:extLst>
              </a:tr>
              <a:tr h="37167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kê khai sản phẩm khoa học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22670636"/>
                  </a:ext>
                </a:extLst>
              </a:tr>
              <a:tr h="37167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Lưu kê khai sản phẩm khoa học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622043897"/>
                  </a:ext>
                </a:extLst>
              </a:tr>
              <a:tr h="37167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Xem</a:t>
                      </a:r>
                      <a:r>
                        <a:rPr lang="fr-FR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fr-FR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tin </a:t>
                      </a:r>
                      <a:r>
                        <a:rPr lang="fr-FR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bản</a:t>
                      </a:r>
                      <a:r>
                        <a:rPr lang="fr-FR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kê</a:t>
                      </a:r>
                      <a:r>
                        <a:rPr lang="fr-FR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khai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85538691"/>
                  </a:ext>
                </a:extLst>
              </a:tr>
              <a:tr h="484563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fr-FR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kê</a:t>
                      </a:r>
                      <a:r>
                        <a:rPr lang="fr-FR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danh</a:t>
                      </a:r>
                      <a:r>
                        <a:rPr lang="fr-FR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sách</a:t>
                      </a:r>
                      <a:r>
                        <a:rPr lang="fr-FR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sản</a:t>
                      </a:r>
                      <a:r>
                        <a:rPr lang="fr-FR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phẩm</a:t>
                      </a:r>
                      <a:r>
                        <a:rPr lang="fr-FR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nghiên</a:t>
                      </a:r>
                      <a:r>
                        <a:rPr lang="fr-FR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cứu</a:t>
                      </a:r>
                      <a:r>
                        <a:rPr lang="fr-FR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khoa</a:t>
                      </a:r>
                      <a:r>
                        <a:rPr lang="fr-FR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fr-FR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học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73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06388999"/>
                  </a:ext>
                </a:extLst>
              </a:tr>
              <a:tr h="371671">
                <a:tc gridSpan="2"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Phân hệ Quản lý Đề tài – Dự án NCKH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85200403"/>
                  </a:ext>
                </a:extLst>
              </a:tr>
              <a:tr h="402547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 lý thông tin đề tài được đề xuất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30344410"/>
                  </a:ext>
                </a:extLst>
              </a:tr>
              <a:tr h="37167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FR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Thuyết minh – giải trình thông tin về đề tài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98166523"/>
                  </a:ext>
                </a:extLst>
              </a:tr>
              <a:tr h="37167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Thành lập hội đồng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76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07285254"/>
                  </a:ext>
                </a:extLst>
              </a:tr>
              <a:tr h="37167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các phiếu xét duyệt đề tài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77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84776943"/>
                  </a:ext>
                </a:extLst>
              </a:tr>
              <a:tr h="37167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 lý danh sách đề tài được xét duyệt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92429895"/>
                  </a:ext>
                </a:extLst>
              </a:tr>
              <a:tr h="37167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 lý danh mục Hợp đồng triển khai đề tài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9832235"/>
                  </a:ext>
                </a:extLst>
              </a:tr>
              <a:tr h="37167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 lý Báo cáo định kỳ tiến độ thực hiện đề tài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79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658100108"/>
                  </a:ext>
                </a:extLst>
              </a:tr>
              <a:tr h="371671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 lý Nghiệm thu đề tài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12274162"/>
                  </a:ext>
                </a:extLst>
              </a:tr>
              <a:tr h="885427"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Quản lý danh sách đề tài được nghiệm thu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Cán bộ QLKH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58169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4245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/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68F98E-34F6-D726-9FBB-916EF3714EF3}"/>
              </a:ext>
            </a:extLst>
          </p:cNvPr>
          <p:cNvSpPr txBox="1"/>
          <p:nvPr/>
        </p:nvSpPr>
        <p:spPr>
          <a:xfrm>
            <a:off x="3829493" y="446027"/>
            <a:ext cx="14478000" cy="555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</a:pPr>
            <a:r>
              <a:rPr lang="vi-VN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9.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(Actors)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trao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sz="2800" b="1" i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61438B-44FB-840F-CEC1-4270B00962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077171"/>
              </p:ext>
            </p:extLst>
          </p:nvPr>
        </p:nvGraphicFramePr>
        <p:xfrm>
          <a:off x="914400" y="1562100"/>
          <a:ext cx="16611600" cy="807719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775789">
                  <a:extLst>
                    <a:ext uri="{9D8B030D-6E8A-4147-A177-3AD203B41FA5}">
                      <a16:colId xmlns:a16="http://schemas.microsoft.com/office/drawing/2014/main" val="548822946"/>
                    </a:ext>
                  </a:extLst>
                </a:gridCol>
                <a:gridCol w="2787974">
                  <a:extLst>
                    <a:ext uri="{9D8B030D-6E8A-4147-A177-3AD203B41FA5}">
                      <a16:colId xmlns:a16="http://schemas.microsoft.com/office/drawing/2014/main" val="3889730246"/>
                    </a:ext>
                  </a:extLst>
                </a:gridCol>
                <a:gridCol w="4883871">
                  <a:extLst>
                    <a:ext uri="{9D8B030D-6E8A-4147-A177-3AD203B41FA5}">
                      <a16:colId xmlns:a16="http://schemas.microsoft.com/office/drawing/2014/main" val="2434906139"/>
                    </a:ext>
                  </a:extLst>
                </a:gridCol>
                <a:gridCol w="2535821">
                  <a:extLst>
                    <a:ext uri="{9D8B030D-6E8A-4147-A177-3AD203B41FA5}">
                      <a16:colId xmlns:a16="http://schemas.microsoft.com/office/drawing/2014/main" val="2349396212"/>
                    </a:ext>
                  </a:extLst>
                </a:gridCol>
                <a:gridCol w="1800828">
                  <a:extLst>
                    <a:ext uri="{9D8B030D-6E8A-4147-A177-3AD203B41FA5}">
                      <a16:colId xmlns:a16="http://schemas.microsoft.com/office/drawing/2014/main" val="633150678"/>
                    </a:ext>
                  </a:extLst>
                </a:gridCol>
                <a:gridCol w="2827317">
                  <a:extLst>
                    <a:ext uri="{9D8B030D-6E8A-4147-A177-3AD203B41FA5}">
                      <a16:colId xmlns:a16="http://schemas.microsoft.com/office/drawing/2014/main" val="834210513"/>
                    </a:ext>
                  </a:extLst>
                </a:gridCol>
              </a:tblGrid>
              <a:tr h="2167006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spc="5">
                          <a:solidFill>
                            <a:schemeClr val="tx1"/>
                          </a:solidFill>
                          <a:effectLst/>
                        </a:rPr>
                        <a:t>TT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spc="5" dirty="0" err="1">
                          <a:solidFill>
                            <a:schemeClr val="tx1"/>
                          </a:solidFill>
                          <a:effectLst/>
                        </a:rPr>
                        <a:t>Loại</a:t>
                      </a:r>
                      <a:r>
                        <a:rPr lang="en-US" sz="2000" b="1" kern="100" spc="5" dirty="0">
                          <a:solidFill>
                            <a:schemeClr val="tx1"/>
                          </a:solidFill>
                          <a:effectLst/>
                        </a:rPr>
                        <a:t> Actor</a:t>
                      </a:r>
                      <a:endParaRPr lang="en-US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spc="5" dirty="0" err="1">
                          <a:solidFill>
                            <a:schemeClr val="tx1"/>
                          </a:solidFill>
                          <a:effectLst/>
                        </a:rPr>
                        <a:t>Mô</a:t>
                      </a:r>
                      <a:r>
                        <a:rPr lang="en-US" sz="2000" b="1" kern="100" spc="5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1" kern="100" spc="5" dirty="0" err="1">
                          <a:solidFill>
                            <a:schemeClr val="tx1"/>
                          </a:solidFill>
                          <a:effectLst/>
                        </a:rPr>
                        <a:t>tả</a:t>
                      </a:r>
                      <a:endParaRPr lang="en-US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Số tác nhân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solidFill>
                            <a:schemeClr val="tx1"/>
                          </a:solidFill>
                          <a:effectLst/>
                        </a:rPr>
                        <a:t>Trọng số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spc="-5">
                          <a:solidFill>
                            <a:schemeClr val="tx1"/>
                          </a:solidFill>
                          <a:effectLst/>
                        </a:rPr>
                        <a:t>Điểm của từng loại tác nhân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3593710"/>
                  </a:ext>
                </a:extLst>
              </a:tr>
              <a:tr h="1615440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solidFill>
                            <a:schemeClr val="tx1"/>
                          </a:solidFill>
                          <a:effectLst/>
                        </a:rPr>
                        <a:t>Đơn</a:t>
                      </a: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solidFill>
                            <a:schemeClr val="tx1"/>
                          </a:solidFill>
                          <a:effectLst/>
                        </a:rPr>
                        <a:t>giản</a:t>
                      </a:r>
                      <a:endParaRPr lang="en-US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solidFill>
                            <a:schemeClr val="tx1"/>
                          </a:solidFill>
                          <a:effectLst/>
                        </a:rPr>
                        <a:t>Thuộc</a:t>
                      </a: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solidFill>
                            <a:schemeClr val="tx1"/>
                          </a:solidFill>
                          <a:effectLst/>
                        </a:rPr>
                        <a:t>loại</a:t>
                      </a: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solidFill>
                            <a:schemeClr val="tx1"/>
                          </a:solidFill>
                          <a:effectLst/>
                        </a:rPr>
                        <a:t>giao</a:t>
                      </a: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solidFill>
                            <a:schemeClr val="tx1"/>
                          </a:solidFill>
                          <a:effectLst/>
                        </a:rPr>
                        <a:t>diện</a:t>
                      </a: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solidFill>
                            <a:schemeClr val="tx1"/>
                          </a:solidFill>
                          <a:effectLst/>
                        </a:rPr>
                        <a:t>của</a:t>
                      </a: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solidFill>
                            <a:schemeClr val="tx1"/>
                          </a:solidFill>
                          <a:effectLst/>
                        </a:rPr>
                        <a:t>chương</a:t>
                      </a: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solidFill>
                            <a:schemeClr val="tx1"/>
                          </a:solidFill>
                          <a:effectLst/>
                        </a:rPr>
                        <a:t>trình</a:t>
                      </a:r>
                      <a:endParaRPr lang="en-US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2403921"/>
                  </a:ext>
                </a:extLst>
              </a:tr>
              <a:tr h="2167006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Trung bình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Giao diện tương tác hoặc phục vụ một giao thức hoạt động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7884513"/>
                  </a:ext>
                </a:extLst>
              </a:tr>
              <a:tr h="1063873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Phức tạp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Giao diện đồ họa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70542392"/>
                  </a:ext>
                </a:extLst>
              </a:tr>
              <a:tr h="10638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Cộng (1+2+3)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TAW</a:t>
                      </a:r>
                      <a:endParaRPr lang="en-US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n-US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60592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0478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/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4D025D-2048-A1C9-110F-A4EB02C1A97C}"/>
              </a:ext>
            </a:extLst>
          </p:cNvPr>
          <p:cNvSpPr txBox="1"/>
          <p:nvPr/>
        </p:nvSpPr>
        <p:spPr>
          <a:xfrm>
            <a:off x="5029200" y="680460"/>
            <a:ext cx="10896600" cy="545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</a:pP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10</a:t>
            </a:r>
            <a:r>
              <a:rPr lang="vi-VN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r>
              <a:rPr lang="en-US" sz="2800" b="1" i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Bảng</a:t>
            </a: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toán</a:t>
            </a: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điểm</a:t>
            </a: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trường</a:t>
            </a: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hợp</a:t>
            </a: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(Use-Case)</a:t>
            </a:r>
            <a:endParaRPr lang="en-US" sz="2800" b="1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0EE66F-2451-8F07-00B8-BDD84E870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683056"/>
              </p:ext>
            </p:extLst>
          </p:nvPr>
        </p:nvGraphicFramePr>
        <p:xfrm>
          <a:off x="838200" y="1790700"/>
          <a:ext cx="16687801" cy="788944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49546">
                  <a:extLst>
                    <a:ext uri="{9D8B030D-6E8A-4147-A177-3AD203B41FA5}">
                      <a16:colId xmlns:a16="http://schemas.microsoft.com/office/drawing/2014/main" val="765827579"/>
                    </a:ext>
                  </a:extLst>
                </a:gridCol>
                <a:gridCol w="3504797">
                  <a:extLst>
                    <a:ext uri="{9D8B030D-6E8A-4147-A177-3AD203B41FA5}">
                      <a16:colId xmlns:a16="http://schemas.microsoft.com/office/drawing/2014/main" val="3232341291"/>
                    </a:ext>
                  </a:extLst>
                </a:gridCol>
                <a:gridCol w="2780984">
                  <a:extLst>
                    <a:ext uri="{9D8B030D-6E8A-4147-A177-3AD203B41FA5}">
                      <a16:colId xmlns:a16="http://schemas.microsoft.com/office/drawing/2014/main" val="4205031129"/>
                    </a:ext>
                  </a:extLst>
                </a:gridCol>
                <a:gridCol w="2657170">
                  <a:extLst>
                    <a:ext uri="{9D8B030D-6E8A-4147-A177-3AD203B41FA5}">
                      <a16:colId xmlns:a16="http://schemas.microsoft.com/office/drawing/2014/main" val="4247963937"/>
                    </a:ext>
                  </a:extLst>
                </a:gridCol>
                <a:gridCol w="2847652">
                  <a:extLst>
                    <a:ext uri="{9D8B030D-6E8A-4147-A177-3AD203B41FA5}">
                      <a16:colId xmlns:a16="http://schemas.microsoft.com/office/drawing/2014/main" val="1279862231"/>
                    </a:ext>
                  </a:extLst>
                </a:gridCol>
                <a:gridCol w="2847652">
                  <a:extLst>
                    <a:ext uri="{9D8B030D-6E8A-4147-A177-3AD203B41FA5}">
                      <a16:colId xmlns:a16="http://schemas.microsoft.com/office/drawing/2014/main" val="3530712204"/>
                    </a:ext>
                  </a:extLst>
                </a:gridCol>
              </a:tblGrid>
              <a:tr h="1166835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STT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solidFill>
                            <a:schemeClr val="tx1"/>
                          </a:solidFill>
                          <a:effectLst/>
                        </a:rPr>
                        <a:t>Loại</a:t>
                      </a:r>
                      <a:endParaRPr lang="en-US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solidFill>
                            <a:schemeClr val="tx1"/>
                          </a:solidFill>
                          <a:effectLst/>
                        </a:rPr>
                        <a:t>Trọng</a:t>
                      </a: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solidFill>
                            <a:schemeClr val="tx1"/>
                          </a:solidFill>
                          <a:effectLst/>
                        </a:rPr>
                        <a:t>số</a:t>
                      </a: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 UCP </a:t>
                      </a:r>
                      <a:r>
                        <a:rPr lang="en-US" sz="2000" b="1" kern="100" dirty="0" err="1">
                          <a:solidFill>
                            <a:schemeClr val="tx1"/>
                          </a:solidFill>
                          <a:effectLst/>
                        </a:rPr>
                        <a:t>chuẩn</a:t>
                      </a:r>
                      <a:endParaRPr lang="en-US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Hệ số BMT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Số trường hợp sử dụng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Điểm trường hợp sử dụng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extLst>
                  <a:ext uri="{0D108BD9-81ED-4DB2-BD59-A6C34878D82A}">
                    <a16:rowId xmlns:a16="http://schemas.microsoft.com/office/drawing/2014/main" val="1915385041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B</a:t>
                      </a:r>
                      <a:endParaRPr lang="en-US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marR="4826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marR="4826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marR="4826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extLst>
                  <a:ext uri="{0D108BD9-81ED-4DB2-BD59-A6C34878D82A}">
                    <a16:rowId xmlns:a16="http://schemas.microsoft.com/office/drawing/2014/main" val="1631967268"/>
                  </a:ext>
                </a:extLst>
              </a:tr>
              <a:tr h="570439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Đơn giản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extLst>
                  <a:ext uri="{0D108BD9-81ED-4DB2-BD59-A6C34878D82A}">
                    <a16:rowId xmlns:a16="http://schemas.microsoft.com/office/drawing/2014/main" val="791335070"/>
                  </a:ext>
                </a:extLst>
              </a:tr>
              <a:tr h="570439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Trung bình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extLst>
                  <a:ext uri="{0D108BD9-81ED-4DB2-BD59-A6C34878D82A}">
                    <a16:rowId xmlns:a16="http://schemas.microsoft.com/office/drawing/2014/main" val="4182206484"/>
                  </a:ext>
                </a:extLst>
              </a:tr>
              <a:tr h="570439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Phức tạp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extLst>
                  <a:ext uri="{0D108BD9-81ED-4DB2-BD59-A6C34878D82A}">
                    <a16:rowId xmlns:a16="http://schemas.microsoft.com/office/drawing/2014/main" val="627263535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extLst>
                  <a:ext uri="{0D108BD9-81ED-4DB2-BD59-A6C34878D82A}">
                    <a16:rowId xmlns:a16="http://schemas.microsoft.com/office/drawing/2014/main" val="456241938"/>
                  </a:ext>
                </a:extLst>
              </a:tr>
              <a:tr h="570439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Đơn giản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1.2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extLst>
                  <a:ext uri="{0D108BD9-81ED-4DB2-BD59-A6C34878D82A}">
                    <a16:rowId xmlns:a16="http://schemas.microsoft.com/office/drawing/2014/main" val="4222290682"/>
                  </a:ext>
                </a:extLst>
              </a:tr>
              <a:tr h="570439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Trung bình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1.2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extLst>
                  <a:ext uri="{0D108BD9-81ED-4DB2-BD59-A6C34878D82A}">
                    <a16:rowId xmlns:a16="http://schemas.microsoft.com/office/drawing/2014/main" val="4030172077"/>
                  </a:ext>
                </a:extLst>
              </a:tr>
              <a:tr h="570439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Phức tạp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1.2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extLst>
                  <a:ext uri="{0D108BD9-81ED-4DB2-BD59-A6C34878D82A}">
                    <a16:rowId xmlns:a16="http://schemas.microsoft.com/office/drawing/2014/main" val="4027509561"/>
                  </a:ext>
                </a:extLst>
              </a:tr>
              <a:tr h="314873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extLst>
                  <a:ext uri="{0D108BD9-81ED-4DB2-BD59-A6C34878D82A}">
                    <a16:rowId xmlns:a16="http://schemas.microsoft.com/office/drawing/2014/main" val="3236601569"/>
                  </a:ext>
                </a:extLst>
              </a:tr>
              <a:tr h="570439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Đơn giản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1.5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extLst>
                  <a:ext uri="{0D108BD9-81ED-4DB2-BD59-A6C34878D82A}">
                    <a16:rowId xmlns:a16="http://schemas.microsoft.com/office/drawing/2014/main" val="3231561166"/>
                  </a:ext>
                </a:extLst>
              </a:tr>
              <a:tr h="570439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Trung bình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1.5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extLst>
                  <a:ext uri="{0D108BD9-81ED-4DB2-BD59-A6C34878D82A}">
                    <a16:rowId xmlns:a16="http://schemas.microsoft.com/office/drawing/2014/main" val="679013992"/>
                  </a:ext>
                </a:extLst>
              </a:tr>
              <a:tr h="570439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Phức tạp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1.5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extLst>
                  <a:ext uri="{0D108BD9-81ED-4DB2-BD59-A6C34878D82A}">
                    <a16:rowId xmlns:a16="http://schemas.microsoft.com/office/drawing/2014/main" val="2998056403"/>
                  </a:ext>
                </a:extLst>
              </a:tr>
              <a:tr h="570439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Cộng 1+2+3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TBF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31</a:t>
                      </a:r>
                      <a:endParaRPr lang="en-US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6974" marR="46974" marT="0" marB="0"/>
                </a:tc>
                <a:extLst>
                  <a:ext uri="{0D108BD9-81ED-4DB2-BD59-A6C34878D82A}">
                    <a16:rowId xmlns:a16="http://schemas.microsoft.com/office/drawing/2014/main" val="1577297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073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/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DD8A20-5CBE-F832-1955-D5B812A6ECFD}"/>
              </a:ext>
            </a:extLst>
          </p:cNvPr>
          <p:cNvSpPr txBox="1"/>
          <p:nvPr/>
        </p:nvSpPr>
        <p:spPr>
          <a:xfrm>
            <a:off x="5257800" y="446027"/>
            <a:ext cx="9144000" cy="555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</a:pPr>
            <a:r>
              <a:rPr lang="vi-VN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11.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thuật-công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endParaRPr lang="en-US" sz="2800" b="1" i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EDB089-086B-F0F1-D060-3DE3456DA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002485"/>
              </p:ext>
            </p:extLst>
          </p:nvPr>
        </p:nvGraphicFramePr>
        <p:xfrm>
          <a:off x="1066800" y="1112567"/>
          <a:ext cx="16763998" cy="881041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417181">
                  <a:extLst>
                    <a:ext uri="{9D8B030D-6E8A-4147-A177-3AD203B41FA5}">
                      <a16:colId xmlns:a16="http://schemas.microsoft.com/office/drawing/2014/main" val="3137103930"/>
                    </a:ext>
                  </a:extLst>
                </a:gridCol>
                <a:gridCol w="4117106">
                  <a:extLst>
                    <a:ext uri="{9D8B030D-6E8A-4147-A177-3AD203B41FA5}">
                      <a16:colId xmlns:a16="http://schemas.microsoft.com/office/drawing/2014/main" val="1606405706"/>
                    </a:ext>
                  </a:extLst>
                </a:gridCol>
                <a:gridCol w="3040299">
                  <a:extLst>
                    <a:ext uri="{9D8B030D-6E8A-4147-A177-3AD203B41FA5}">
                      <a16:colId xmlns:a16="http://schemas.microsoft.com/office/drawing/2014/main" val="1049607783"/>
                    </a:ext>
                  </a:extLst>
                </a:gridCol>
                <a:gridCol w="2498129">
                  <a:extLst>
                    <a:ext uri="{9D8B030D-6E8A-4147-A177-3AD203B41FA5}">
                      <a16:colId xmlns:a16="http://schemas.microsoft.com/office/drawing/2014/main" val="567477782"/>
                    </a:ext>
                  </a:extLst>
                </a:gridCol>
                <a:gridCol w="2575311">
                  <a:extLst>
                    <a:ext uri="{9D8B030D-6E8A-4147-A177-3AD203B41FA5}">
                      <a16:colId xmlns:a16="http://schemas.microsoft.com/office/drawing/2014/main" val="707699710"/>
                    </a:ext>
                  </a:extLst>
                </a:gridCol>
                <a:gridCol w="2115972">
                  <a:extLst>
                    <a:ext uri="{9D8B030D-6E8A-4147-A177-3AD203B41FA5}">
                      <a16:colId xmlns:a16="http://schemas.microsoft.com/office/drawing/2014/main" val="670460776"/>
                    </a:ext>
                  </a:extLst>
                </a:gridCol>
              </a:tblGrid>
              <a:tr h="669401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TT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Các hệ số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Trọng số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Giá trị xếp hạng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Kết quả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Ghi chú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extLst>
                  <a:ext uri="{0D108BD9-81ED-4DB2-BD59-A6C34878D82A}">
                    <a16:rowId xmlns:a16="http://schemas.microsoft.com/office/drawing/2014/main" val="3540916113"/>
                  </a:ext>
                </a:extLst>
              </a:tr>
              <a:tr h="414672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I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Hệ số KT-CN (TFW)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2000" b="1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16,5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extLst>
                  <a:ext uri="{0D108BD9-81ED-4DB2-BD59-A6C34878D82A}">
                    <a16:rowId xmlns:a16="http://schemas.microsoft.com/office/drawing/2014/main" val="735285308"/>
                  </a:ext>
                </a:extLst>
              </a:tr>
              <a:tr h="326317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spc="-10">
                          <a:effectLst/>
                        </a:rPr>
                        <a:t>Hệ thống phân tán 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extLst>
                  <a:ext uri="{0D108BD9-81ED-4DB2-BD59-A6C34878D82A}">
                    <a16:rowId xmlns:a16="http://schemas.microsoft.com/office/drawing/2014/main" val="3098727314"/>
                  </a:ext>
                </a:extLst>
              </a:tr>
              <a:tr h="772829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effectLst/>
                        </a:rPr>
                        <a:t>Tính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chất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đáp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ứng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tức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thời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hoặc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yêu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cầu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đảm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bảo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thông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lượng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extLst>
                  <a:ext uri="{0D108BD9-81ED-4DB2-BD59-A6C34878D82A}">
                    <a16:rowId xmlns:a16="http://schemas.microsoft.com/office/drawing/2014/main" val="3368569422"/>
                  </a:ext>
                </a:extLst>
              </a:tr>
              <a:tr h="459255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3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spc="-10">
                          <a:effectLst/>
                        </a:rPr>
                        <a:t>Hiệu quả sử dụng trực tuyến 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extLst>
                  <a:ext uri="{0D108BD9-81ED-4DB2-BD59-A6C34878D82A}">
                    <a16:rowId xmlns:a16="http://schemas.microsoft.com/office/drawing/2014/main" val="3467331836"/>
                  </a:ext>
                </a:extLst>
              </a:tr>
              <a:tr h="496924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4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spc="-5">
                          <a:effectLst/>
                        </a:rPr>
                        <a:t>Độ phức tạp của xử lý bên trong 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1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extLst>
                  <a:ext uri="{0D108BD9-81ED-4DB2-BD59-A6C34878D82A}">
                    <a16:rowId xmlns:a16="http://schemas.microsoft.com/office/drawing/2014/main" val="345899705"/>
                  </a:ext>
                </a:extLst>
              </a:tr>
              <a:tr h="496924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spc="-5">
                          <a:effectLst/>
                        </a:rPr>
                        <a:t>Mã nguồn phải tái sử dụng được 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extLst>
                  <a:ext uri="{0D108BD9-81ED-4DB2-BD59-A6C34878D82A}">
                    <a16:rowId xmlns:a16="http://schemas.microsoft.com/office/drawing/2014/main" val="2796246053"/>
                  </a:ext>
                </a:extLst>
              </a:tr>
              <a:tr h="302469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6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spc="-10">
                          <a:effectLst/>
                        </a:rPr>
                        <a:t>Dễ cài đặt 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0,5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extLst>
                  <a:ext uri="{0D108BD9-81ED-4DB2-BD59-A6C34878D82A}">
                    <a16:rowId xmlns:a16="http://schemas.microsoft.com/office/drawing/2014/main" val="1985904463"/>
                  </a:ext>
                </a:extLst>
              </a:tr>
              <a:tr h="302469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7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spc="-10">
                          <a:effectLst/>
                        </a:rPr>
                        <a:t>Dễ sử dụng 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0,5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0,5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extLst>
                  <a:ext uri="{0D108BD9-81ED-4DB2-BD59-A6C34878D82A}">
                    <a16:rowId xmlns:a16="http://schemas.microsoft.com/office/drawing/2014/main" val="3948633212"/>
                  </a:ext>
                </a:extLst>
              </a:tr>
              <a:tr h="357257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8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spc="-20">
                          <a:effectLst/>
                        </a:rPr>
                        <a:t>Khả nănchuyểnđổi 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0,5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extLst>
                  <a:ext uri="{0D108BD9-81ED-4DB2-BD59-A6C34878D82A}">
                    <a16:rowId xmlns:a16="http://schemas.microsoft.com/office/drawing/2014/main" val="2224897203"/>
                  </a:ext>
                </a:extLst>
              </a:tr>
              <a:tr h="369560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9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Khả năng dễ thay đổi 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extLst>
                  <a:ext uri="{0D108BD9-81ED-4DB2-BD59-A6C34878D82A}">
                    <a16:rowId xmlns:a16="http://schemas.microsoft.com/office/drawing/2014/main" val="1987370958"/>
                  </a:ext>
                </a:extLst>
              </a:tr>
              <a:tr h="326317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Sử dụng đồng thời 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extLst>
                  <a:ext uri="{0D108BD9-81ED-4DB2-BD59-A6C34878D82A}">
                    <a16:rowId xmlns:a16="http://schemas.microsoft.com/office/drawing/2014/main" val="2274928192"/>
                  </a:ext>
                </a:extLst>
              </a:tr>
              <a:tr h="496924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Có các tính năng bảo mật đặc biệt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extLst>
                  <a:ext uri="{0D108BD9-81ED-4DB2-BD59-A6C34878D82A}">
                    <a16:rowId xmlns:a16="http://schemas.microsoft.com/office/drawing/2014/main" val="4058849497"/>
                  </a:ext>
                </a:extLst>
              </a:tr>
              <a:tr h="838142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Cung cấp truy nhập trực tiếp tới các phần mềm của các hãng thứ ba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extLst>
                  <a:ext uri="{0D108BD9-81ED-4DB2-BD59-A6C34878D82A}">
                    <a16:rowId xmlns:a16="http://schemas.microsoft.com/office/drawing/2014/main" val="1721820431"/>
                  </a:ext>
                </a:extLst>
              </a:tr>
              <a:tr h="667533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13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Yêu cầu phương tiện đào tạo đặc biệt cho người sử dụng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/>
                </a:tc>
                <a:extLst>
                  <a:ext uri="{0D108BD9-81ED-4DB2-BD59-A6C34878D82A}">
                    <a16:rowId xmlns:a16="http://schemas.microsoft.com/office/drawing/2014/main" val="2852349290"/>
                  </a:ext>
                </a:extLst>
              </a:tr>
              <a:tr h="981878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II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Hệ số phức tạp về KT-CN (TCF)= TCF = 0.6 + (0.01 x TFW)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 gridSpan="4">
                  <a:txBody>
                    <a:bodyPr/>
                    <a:lstStyle/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 </a:t>
                      </a:r>
                    </a:p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 0.6+(0.01 x 16.5) = 0.765</a:t>
                      </a:r>
                    </a:p>
                    <a:p>
                      <a:pPr indent="457200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</a:rPr>
                        <a:t> 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8702" marR="2870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752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04232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/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509BED-71B5-194B-F7A8-0906B8BECBEF}"/>
              </a:ext>
            </a:extLst>
          </p:cNvPr>
          <p:cNvSpPr txBox="1"/>
          <p:nvPr/>
        </p:nvSpPr>
        <p:spPr>
          <a:xfrm>
            <a:off x="2814551" y="385158"/>
            <a:ext cx="15402584" cy="555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</a:pPr>
            <a:r>
              <a:rPr lang="vi-VN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12.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2800" b="1" i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en-US" sz="2800" b="1" i="1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6CCA025-64D3-1286-712D-234EEE36BC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464587"/>
              </p:ext>
            </p:extLst>
          </p:nvPr>
        </p:nvGraphicFramePr>
        <p:xfrm>
          <a:off x="914400" y="1409700"/>
          <a:ext cx="16459200" cy="82150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766047">
                  <a:extLst>
                    <a:ext uri="{9D8B030D-6E8A-4147-A177-3AD203B41FA5}">
                      <a16:colId xmlns:a16="http://schemas.microsoft.com/office/drawing/2014/main" val="1844999228"/>
                    </a:ext>
                  </a:extLst>
                </a:gridCol>
                <a:gridCol w="8572693">
                  <a:extLst>
                    <a:ext uri="{9D8B030D-6E8A-4147-A177-3AD203B41FA5}">
                      <a16:colId xmlns:a16="http://schemas.microsoft.com/office/drawing/2014/main" val="577164770"/>
                    </a:ext>
                  </a:extLst>
                </a:gridCol>
                <a:gridCol w="6120460">
                  <a:extLst>
                    <a:ext uri="{9D8B030D-6E8A-4147-A177-3AD203B41FA5}">
                      <a16:colId xmlns:a16="http://schemas.microsoft.com/office/drawing/2014/main" val="2226623893"/>
                    </a:ext>
                  </a:extLst>
                </a:gridCol>
              </a:tblGrid>
              <a:tr h="786530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TT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Kỹ năng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effectLst/>
                        </a:rPr>
                        <a:t>Điểm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đánh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giá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extLst>
                  <a:ext uri="{0D108BD9-81ED-4DB2-BD59-A6C34878D82A}">
                    <a16:rowId xmlns:a16="http://schemas.microsoft.com/office/drawing/2014/main" val="3863035634"/>
                  </a:ext>
                </a:extLst>
              </a:tr>
              <a:tr h="479979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Kỹ năng lập trình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extLst>
                  <a:ext uri="{0D108BD9-81ED-4DB2-BD59-A6C34878D82A}">
                    <a16:rowId xmlns:a16="http://schemas.microsoft.com/office/drawing/2014/main" val="1981526109"/>
                  </a:ext>
                </a:extLst>
              </a:tr>
              <a:tr h="3737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HTML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10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extLst>
                  <a:ext uri="{0D108BD9-81ED-4DB2-BD59-A6C34878D82A}">
                    <a16:rowId xmlns:a16="http://schemas.microsoft.com/office/drawing/2014/main" val="1137818676"/>
                  </a:ext>
                </a:extLst>
              </a:tr>
              <a:tr h="4492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PHP/MySQL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10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extLst>
                  <a:ext uri="{0D108BD9-81ED-4DB2-BD59-A6C34878D82A}">
                    <a16:rowId xmlns:a16="http://schemas.microsoft.com/office/drawing/2014/main" val="2780199650"/>
                  </a:ext>
                </a:extLst>
              </a:tr>
              <a:tr h="58871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Javascript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10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extLst>
                  <a:ext uri="{0D108BD9-81ED-4DB2-BD59-A6C34878D82A}">
                    <a16:rowId xmlns:a16="http://schemas.microsoft.com/office/drawing/2014/main" val="3961438911"/>
                  </a:ext>
                </a:extLst>
              </a:tr>
              <a:tr h="4667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CSS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10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extLst>
                  <a:ext uri="{0D108BD9-81ED-4DB2-BD59-A6C34878D82A}">
                    <a16:rowId xmlns:a16="http://schemas.microsoft.com/office/drawing/2014/main" val="3086665265"/>
                  </a:ext>
                </a:extLst>
              </a:tr>
              <a:tr h="628256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Kiến thức về phần mềm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kern="1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extLst>
                  <a:ext uri="{0D108BD9-81ED-4DB2-BD59-A6C34878D82A}">
                    <a16:rowId xmlns:a16="http://schemas.microsoft.com/office/drawing/2014/main" val="203398067"/>
                  </a:ext>
                </a:extLst>
              </a:tr>
              <a:tr h="52391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Flash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8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extLst>
                  <a:ext uri="{0D108BD9-81ED-4DB2-BD59-A6C34878D82A}">
                    <a16:rowId xmlns:a16="http://schemas.microsoft.com/office/drawing/2014/main" val="3214853359"/>
                  </a:ext>
                </a:extLst>
              </a:tr>
              <a:tr h="4777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Photoshop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10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extLst>
                  <a:ext uri="{0D108BD9-81ED-4DB2-BD59-A6C34878D82A}">
                    <a16:rowId xmlns:a16="http://schemas.microsoft.com/office/drawing/2014/main" val="1507291788"/>
                  </a:ext>
                </a:extLst>
              </a:tr>
              <a:tr h="4689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Firework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10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extLst>
                  <a:ext uri="{0D108BD9-81ED-4DB2-BD59-A6C34878D82A}">
                    <a16:rowId xmlns:a16="http://schemas.microsoft.com/office/drawing/2014/main" val="3466163835"/>
                  </a:ext>
                </a:extLst>
              </a:tr>
              <a:tr h="4613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MySQL server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10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extLst>
                  <a:ext uri="{0D108BD9-81ED-4DB2-BD59-A6C34878D82A}">
                    <a16:rowId xmlns:a16="http://schemas.microsoft.com/office/drawing/2014/main" val="2447274752"/>
                  </a:ext>
                </a:extLst>
              </a:tr>
              <a:tr h="5294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MS Word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10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extLst>
                  <a:ext uri="{0D108BD9-81ED-4DB2-BD59-A6C34878D82A}">
                    <a16:rowId xmlns:a16="http://schemas.microsoft.com/office/drawing/2014/main" val="4143066600"/>
                  </a:ext>
                </a:extLst>
              </a:tr>
              <a:tr h="5436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MS Excel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10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extLst>
                  <a:ext uri="{0D108BD9-81ED-4DB2-BD59-A6C34878D82A}">
                    <a16:rowId xmlns:a16="http://schemas.microsoft.com/office/drawing/2014/main" val="651287867"/>
                  </a:ext>
                </a:extLst>
              </a:tr>
              <a:tr h="5305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Linux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10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extLst>
                  <a:ext uri="{0D108BD9-81ED-4DB2-BD59-A6C34878D82A}">
                    <a16:rowId xmlns:a16="http://schemas.microsoft.com/office/drawing/2014/main" val="390730023"/>
                  </a:ext>
                </a:extLst>
              </a:tr>
              <a:tr h="4393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LAN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10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extLst>
                  <a:ext uri="{0D108BD9-81ED-4DB2-BD59-A6C34878D82A}">
                    <a16:rowId xmlns:a16="http://schemas.microsoft.com/office/drawing/2014/main" val="2546370654"/>
                  </a:ext>
                </a:extLst>
              </a:tr>
              <a:tr h="46679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kern="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Internet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 dirty="0">
                          <a:effectLst/>
                        </a:rPr>
                        <a:t>10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707" marR="64707" marT="0" marB="0"/>
                </a:tc>
                <a:extLst>
                  <a:ext uri="{0D108BD9-81ED-4DB2-BD59-A6C34878D82A}">
                    <a16:rowId xmlns:a16="http://schemas.microsoft.com/office/drawing/2014/main" val="2247524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1403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/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F550DF-671F-0405-7329-2F9899C9E8DF}"/>
              </a:ext>
            </a:extLst>
          </p:cNvPr>
          <p:cNvSpPr txBox="1"/>
          <p:nvPr/>
        </p:nvSpPr>
        <p:spPr>
          <a:xfrm>
            <a:off x="4495800" y="430964"/>
            <a:ext cx="13792200" cy="1078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i="1" spc="-5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ính</a:t>
            </a:r>
            <a:r>
              <a:rPr lang="en-US" sz="2800" b="1" i="1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spc="-5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oán</a:t>
            </a:r>
            <a:r>
              <a:rPr lang="en-US" sz="2800" b="1" i="1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hệ</a:t>
            </a:r>
            <a:r>
              <a:rPr lang="en-US" sz="2800" b="1" i="1" spc="1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spc="-5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ố</a:t>
            </a:r>
            <a:r>
              <a:rPr lang="en-US" sz="2800" b="1" i="1" spc="1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spc="-5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ác</a:t>
            </a:r>
            <a:r>
              <a:rPr lang="en-US" sz="2800" b="1" i="1" spc="1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spc="-15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ộng</a:t>
            </a:r>
            <a:r>
              <a:rPr lang="en-US" sz="2800" b="1" i="1" spc="2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spc="-15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ôi</a:t>
            </a:r>
            <a:r>
              <a:rPr lang="en-US" sz="2800" b="1" i="1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spc="-5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sz="2800" b="1" i="1" spc="15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  <a:r>
              <a:rPr lang="en-US" sz="2800" b="1" i="1" spc="-5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ư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ờ</a:t>
            </a:r>
            <a:r>
              <a:rPr lang="en-US" sz="2800" b="1" i="1" spc="-15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</a:t>
            </a:r>
            <a:r>
              <a:rPr lang="en-US" sz="2800" b="1" i="1" spc="2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2800" b="1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</a:t>
            </a:r>
            <a:r>
              <a:rPr lang="en-US" sz="2800" b="1" i="1" spc="15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ó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800" b="1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àm</a:t>
            </a:r>
            <a:r>
              <a:rPr lang="en-US" sz="2800" b="1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</a:t>
            </a:r>
            <a:r>
              <a:rPr lang="en-US" sz="2800" b="1" i="1" spc="15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ệ</a:t>
            </a:r>
            <a:r>
              <a:rPr lang="en-US" sz="2800" b="1" i="1" spc="-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sz="2800" b="1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2800" b="1" i="1" spc="2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hệ</a:t>
            </a:r>
            <a:r>
              <a:rPr lang="en-US" sz="2800" b="1" i="1" spc="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spc="5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ố</a:t>
            </a:r>
            <a:r>
              <a:rPr lang="en-US" sz="2800" b="1" i="1" spc="1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spc="-15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</a:t>
            </a:r>
            <a:r>
              <a:rPr lang="en-US" sz="2800" b="1" i="1" spc="-5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ứ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</a:t>
            </a:r>
            <a:r>
              <a:rPr lang="en-US" sz="2800" b="1" i="1" spc="1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spc="-5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ạp</a:t>
            </a:r>
            <a:r>
              <a:rPr lang="en-US" sz="2800" b="1" i="1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về</a:t>
            </a:r>
            <a:r>
              <a:rPr lang="en-US" sz="2800" b="1" i="1" spc="1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spc="-15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ôi</a:t>
            </a:r>
            <a:r>
              <a:rPr lang="en-US" sz="2800" b="1" i="1" spc="2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spc="-5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sz="2800" b="1" i="1" spc="5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  <a:r>
              <a:rPr lang="en-US" sz="2800" b="1" i="1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ư</a:t>
            </a:r>
            <a:r>
              <a:rPr lang="en-US" sz="2800" b="1" i="1" spc="-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ờ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</a:t>
            </a:r>
            <a:r>
              <a:rPr lang="en-US" sz="2800" b="1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xác</a:t>
            </a:r>
            <a:r>
              <a:rPr lang="en-US" sz="2800" b="1" i="1" spc="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định</a:t>
            </a:r>
            <a:r>
              <a:rPr lang="en-US" sz="2800" b="1" i="1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độ</a:t>
            </a:r>
            <a:r>
              <a:rPr lang="en-US" sz="2800" b="1" i="1" spc="1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ổn</a:t>
            </a:r>
            <a:r>
              <a:rPr lang="en-US" sz="2800" b="1" i="1" spc="2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spc="-15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</a:t>
            </a:r>
            <a:r>
              <a:rPr lang="en-US" sz="2800" b="1" i="1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ị</a:t>
            </a:r>
            <a:r>
              <a:rPr lang="en-US" sz="2800" b="1" i="1" spc="-15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</a:t>
            </a:r>
            <a:r>
              <a:rPr lang="en-US" sz="2800" b="1" i="1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</a:t>
            </a:r>
            <a:r>
              <a:rPr lang="en-US" sz="2800" b="1" i="1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</a:t>
            </a:r>
            <a:r>
              <a:rPr lang="en-US" sz="2800" b="1" i="1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nghi</a:t>
            </a:r>
            <a:r>
              <a:rPr lang="en-US" sz="2800" b="1" i="1" spc="5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ệ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en-US" sz="2800" b="1" i="1" spc="1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2800" b="1" i="1" spc="1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nội</a:t>
            </a:r>
            <a:r>
              <a:rPr lang="en-US" sz="2800" b="1" i="1" spc="2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spc="-5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uy</a:t>
            </a:r>
            <a:r>
              <a:rPr lang="en-US" sz="2800" b="1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spc="-5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</a:t>
            </a:r>
            <a:r>
              <a:rPr lang="en-US" sz="2800" b="1" i="1" spc="1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ờ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r>
              <a:rPr lang="en-US" sz="2800" b="1" i="1" spc="2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gian</a:t>
            </a:r>
            <a:r>
              <a:rPr lang="en-US" sz="2800" b="1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lao</a:t>
            </a:r>
            <a:r>
              <a:rPr lang="en-US" sz="2800" b="1" i="1" spc="1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độ</a:t>
            </a:r>
            <a:r>
              <a:rPr lang="en-US" sz="2800" b="1" i="1" spc="-15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</a:t>
            </a:r>
            <a:r>
              <a:rPr lang="en-US" sz="2800" b="1" i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</a:t>
            </a:r>
            <a:r>
              <a:rPr lang="en-US" sz="2800" b="1" i="1" spc="2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i="1" spc="-5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(P</a:t>
            </a:r>
            <a:r>
              <a:rPr lang="en-US" sz="2800" b="1" i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28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DAEB72-C9A6-0413-B1CC-CFE64C4CB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074803"/>
              </p:ext>
            </p:extLst>
          </p:nvPr>
        </p:nvGraphicFramePr>
        <p:xfrm>
          <a:off x="647700" y="1638300"/>
          <a:ext cx="16992600" cy="825887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168375">
                  <a:extLst>
                    <a:ext uri="{9D8B030D-6E8A-4147-A177-3AD203B41FA5}">
                      <a16:colId xmlns:a16="http://schemas.microsoft.com/office/drawing/2014/main" val="625047338"/>
                    </a:ext>
                  </a:extLst>
                </a:gridCol>
                <a:gridCol w="5052565">
                  <a:extLst>
                    <a:ext uri="{9D8B030D-6E8A-4147-A177-3AD203B41FA5}">
                      <a16:colId xmlns:a16="http://schemas.microsoft.com/office/drawing/2014/main" val="2898400377"/>
                    </a:ext>
                  </a:extLst>
                </a:gridCol>
                <a:gridCol w="2386611">
                  <a:extLst>
                    <a:ext uri="{9D8B030D-6E8A-4147-A177-3AD203B41FA5}">
                      <a16:colId xmlns:a16="http://schemas.microsoft.com/office/drawing/2014/main" val="2360336531"/>
                    </a:ext>
                  </a:extLst>
                </a:gridCol>
                <a:gridCol w="2241705">
                  <a:extLst>
                    <a:ext uri="{9D8B030D-6E8A-4147-A177-3AD203B41FA5}">
                      <a16:colId xmlns:a16="http://schemas.microsoft.com/office/drawing/2014/main" val="111484278"/>
                    </a:ext>
                  </a:extLst>
                </a:gridCol>
                <a:gridCol w="2205038">
                  <a:extLst>
                    <a:ext uri="{9D8B030D-6E8A-4147-A177-3AD203B41FA5}">
                      <a16:colId xmlns:a16="http://schemas.microsoft.com/office/drawing/2014/main" val="1894798499"/>
                    </a:ext>
                  </a:extLst>
                </a:gridCol>
                <a:gridCol w="2938306">
                  <a:extLst>
                    <a:ext uri="{9D8B030D-6E8A-4147-A177-3AD203B41FA5}">
                      <a16:colId xmlns:a16="http://schemas.microsoft.com/office/drawing/2014/main" val="1591948829"/>
                    </a:ext>
                  </a:extLst>
                </a:gridCol>
              </a:tblGrid>
              <a:tr h="617560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TT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Các hệ số tác động môi trường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Trọng số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Giá trị xếp hạng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Kết quả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Độ ổn định kinh nghiệm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extLst>
                  <a:ext uri="{0D108BD9-81ED-4DB2-BD59-A6C34878D82A}">
                    <a16:rowId xmlns:a16="http://schemas.microsoft.com/office/drawing/2014/main" val="4279713201"/>
                  </a:ext>
                </a:extLst>
              </a:tr>
              <a:tr h="598736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Hệ số tác động môi trường và nhóm làm việc (EFW)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extLst>
                  <a:ext uri="{0D108BD9-81ED-4DB2-BD59-A6C34878D82A}">
                    <a16:rowId xmlns:a16="http://schemas.microsoft.com/office/drawing/2014/main" val="4275101738"/>
                  </a:ext>
                </a:extLst>
              </a:tr>
              <a:tr h="4316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Đánh giá cho từng thành viên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extLst>
                  <a:ext uri="{0D108BD9-81ED-4DB2-BD59-A6C34878D82A}">
                    <a16:rowId xmlns:a16="http://schemas.microsoft.com/office/drawing/2014/main" val="3198867384"/>
                  </a:ext>
                </a:extLst>
              </a:tr>
              <a:tr h="1416381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Có áp dụng qui trình phát triển phần mềm theo mẫu RUP và có hiểu biết về RUP hoặc quy trình phát triển phần mềm tương đương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en-US" sz="2000" b="1" kern="100" spc="5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solidFill>
                            <a:schemeClr val="tx1"/>
                          </a:solidFill>
                          <a:effectLst/>
                        </a:rPr>
                        <a:t>4,5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extLst>
                  <a:ext uri="{0D108BD9-81ED-4DB2-BD59-A6C34878D82A}">
                    <a16:rowId xmlns:a16="http://schemas.microsoft.com/office/drawing/2014/main" val="414963090"/>
                  </a:ext>
                </a:extLst>
              </a:tr>
              <a:tr h="598736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Có kinh nghiệm về ứng dụng tương tự 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en-US" sz="2000" b="1" kern="100" spc="5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0.1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extLst>
                  <a:ext uri="{0D108BD9-81ED-4DB2-BD59-A6C34878D82A}">
                    <a16:rowId xmlns:a16="http://schemas.microsoft.com/office/drawing/2014/main" val="3170845396"/>
                  </a:ext>
                </a:extLst>
              </a:tr>
              <a:tr h="598736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Có kinh nghiệm về hướng đối tượng 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extLst>
                  <a:ext uri="{0D108BD9-81ED-4DB2-BD59-A6C34878D82A}">
                    <a16:rowId xmlns:a16="http://schemas.microsoft.com/office/drawing/2014/main" val="3525535675"/>
                  </a:ext>
                </a:extLst>
              </a:tr>
              <a:tr h="426428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Có khả năng lãnh đạo Nhóm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en-US" sz="2000" b="1" kern="100" spc="5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0.6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extLst>
                  <a:ext uri="{0D108BD9-81ED-4DB2-BD59-A6C34878D82A}">
                    <a16:rowId xmlns:a16="http://schemas.microsoft.com/office/drawing/2014/main" val="3344393422"/>
                  </a:ext>
                </a:extLst>
              </a:tr>
              <a:tr h="394325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Tính chất năng động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extLst>
                  <a:ext uri="{0D108BD9-81ED-4DB2-BD59-A6C34878D82A}">
                    <a16:rowId xmlns:a16="http://schemas.microsoft.com/office/drawing/2014/main" val="3415914686"/>
                  </a:ext>
                </a:extLst>
              </a:tr>
              <a:tr h="457453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Độ ổn định của các yêu cầu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extLst>
                  <a:ext uri="{0D108BD9-81ED-4DB2-BD59-A6C34878D82A}">
                    <a16:rowId xmlns:a16="http://schemas.microsoft.com/office/drawing/2014/main" val="3800437382"/>
                  </a:ext>
                </a:extLst>
              </a:tr>
              <a:tr h="598736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Sử dụng các nhân viên làm bán thời gian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spc="-5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extLst>
                  <a:ext uri="{0D108BD9-81ED-4DB2-BD59-A6C34878D82A}">
                    <a16:rowId xmlns:a16="http://schemas.microsoft.com/office/drawing/2014/main" val="2839018364"/>
                  </a:ext>
                </a:extLst>
              </a:tr>
              <a:tr h="395406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Dùng ngôn ngữ lập trình loại khó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marR="39370"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spc="-5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extLst>
                  <a:ext uri="{0D108BD9-81ED-4DB2-BD59-A6C34878D82A}">
                    <a16:rowId xmlns:a16="http://schemas.microsoft.com/office/drawing/2014/main" val="2933956316"/>
                  </a:ext>
                </a:extLst>
              </a:tr>
              <a:tr h="598736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II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Hệ số phức tạp về môi trường (EF)=1.4+(-0.03xEFW)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0.92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 anchor="ctr"/>
                </a:tc>
                <a:extLst>
                  <a:ext uri="{0D108BD9-81ED-4DB2-BD59-A6C34878D82A}">
                    <a16:rowId xmlns:a16="http://schemas.microsoft.com/office/drawing/2014/main" val="490932622"/>
                  </a:ext>
                </a:extLst>
              </a:tr>
              <a:tr h="394325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III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Độ ổn định kinh nghiệm (ES)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4.7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extLst>
                  <a:ext uri="{0D108BD9-81ED-4DB2-BD59-A6C34878D82A}">
                    <a16:rowId xmlns:a16="http://schemas.microsoft.com/office/drawing/2014/main" val="2546619940"/>
                  </a:ext>
                </a:extLst>
              </a:tr>
              <a:tr h="431161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IV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Nội suy thời gian lao động (P)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564" marR="35564" marT="0" marB="0"/>
                </a:tc>
                <a:extLst>
                  <a:ext uri="{0D108BD9-81ED-4DB2-BD59-A6C34878D82A}">
                    <a16:rowId xmlns:a16="http://schemas.microsoft.com/office/drawing/2014/main" val="1554775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018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/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CCF9F2-B612-3526-152A-11F3A7AE14BC}"/>
              </a:ext>
            </a:extLst>
          </p:cNvPr>
          <p:cNvSpPr txBox="1"/>
          <p:nvPr/>
        </p:nvSpPr>
        <p:spPr>
          <a:xfrm>
            <a:off x="5181600" y="480583"/>
            <a:ext cx="9144000" cy="545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</a:pPr>
            <a:r>
              <a:rPr lang="vi-VN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13.</a:t>
            </a: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Bảng</a:t>
            </a: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toán</a:t>
            </a: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giá</a:t>
            </a: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trị</a:t>
            </a: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phần</a:t>
            </a: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mềm</a:t>
            </a:r>
            <a:endParaRPr lang="en-US" sz="2800" b="1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CC44B42-E7B8-CCE1-4348-20FBE1DAC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792023"/>
              </p:ext>
            </p:extLst>
          </p:nvPr>
        </p:nvGraphicFramePr>
        <p:xfrm>
          <a:off x="914400" y="1523849"/>
          <a:ext cx="16916402" cy="828257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06566">
                  <a:extLst>
                    <a:ext uri="{9D8B030D-6E8A-4147-A177-3AD203B41FA5}">
                      <a16:colId xmlns:a16="http://schemas.microsoft.com/office/drawing/2014/main" val="1818485156"/>
                    </a:ext>
                  </a:extLst>
                </a:gridCol>
                <a:gridCol w="6042592">
                  <a:extLst>
                    <a:ext uri="{9D8B030D-6E8A-4147-A177-3AD203B41FA5}">
                      <a16:colId xmlns:a16="http://schemas.microsoft.com/office/drawing/2014/main" val="2823452781"/>
                    </a:ext>
                  </a:extLst>
                </a:gridCol>
                <a:gridCol w="5631654">
                  <a:extLst>
                    <a:ext uri="{9D8B030D-6E8A-4147-A177-3AD203B41FA5}">
                      <a16:colId xmlns:a16="http://schemas.microsoft.com/office/drawing/2014/main" val="1203339077"/>
                    </a:ext>
                  </a:extLst>
                </a:gridCol>
                <a:gridCol w="3035590">
                  <a:extLst>
                    <a:ext uri="{9D8B030D-6E8A-4147-A177-3AD203B41FA5}">
                      <a16:colId xmlns:a16="http://schemas.microsoft.com/office/drawing/2014/main" val="773183079"/>
                    </a:ext>
                  </a:extLst>
                </a:gridCol>
              </a:tblGrid>
              <a:tr h="951417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TT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Hạng mục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Diễn giải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Giá trị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 anchor="ctr"/>
                </a:tc>
                <a:extLst>
                  <a:ext uri="{0D108BD9-81ED-4DB2-BD59-A6C34878D82A}">
                    <a16:rowId xmlns:a16="http://schemas.microsoft.com/office/drawing/2014/main" val="2007380528"/>
                  </a:ext>
                </a:extLst>
              </a:tr>
              <a:tr h="896719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Tính điểm trường hợp sử dụng (Use-case)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extLst>
                  <a:ext uri="{0D108BD9-81ED-4DB2-BD59-A6C34878D82A}">
                    <a16:rowId xmlns:a16="http://schemas.microsoft.com/office/drawing/2014/main" val="3028337361"/>
                  </a:ext>
                </a:extLst>
              </a:tr>
              <a:tr h="489608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Điểm Actor (TAW)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Phụ lục III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6.0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extLst>
                  <a:ext uri="{0D108BD9-81ED-4DB2-BD59-A6C34878D82A}">
                    <a16:rowId xmlns:a16="http://schemas.microsoft.com/office/drawing/2014/main" val="276316863"/>
                  </a:ext>
                </a:extLst>
              </a:tr>
              <a:tr h="421844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solidFill>
                            <a:schemeClr val="tx1"/>
                          </a:solidFill>
                          <a:effectLst/>
                        </a:rPr>
                        <a:t>Điểm</a:t>
                      </a: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 Use-case (TBF)</a:t>
                      </a:r>
                      <a:endParaRPr lang="en-US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Phụ lục IV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31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extLst>
                  <a:ext uri="{0D108BD9-81ED-4DB2-BD59-A6C34878D82A}">
                    <a16:rowId xmlns:a16="http://schemas.microsoft.com/office/drawing/2014/main" val="3185874740"/>
                  </a:ext>
                </a:extLst>
              </a:tr>
              <a:tr h="503956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Tính điểm UUCP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UUCP = TAW +TBF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37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extLst>
                  <a:ext uri="{0D108BD9-81ED-4DB2-BD59-A6C34878D82A}">
                    <a16:rowId xmlns:a16="http://schemas.microsoft.com/office/drawing/2014/main" val="764259878"/>
                  </a:ext>
                </a:extLst>
              </a:tr>
              <a:tr h="650750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Hệ số phức tạp về KT-CN (TCF)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TCF = 0,6 + (0,01 x TFW)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0.765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extLst>
                  <a:ext uri="{0D108BD9-81ED-4DB2-BD59-A6C34878D82A}">
                    <a16:rowId xmlns:a16="http://schemas.microsoft.com/office/drawing/2014/main" val="2138701418"/>
                  </a:ext>
                </a:extLst>
              </a:tr>
              <a:tr h="860849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solidFill>
                            <a:schemeClr val="tx1"/>
                          </a:solidFill>
                          <a:effectLst/>
                        </a:rPr>
                        <a:t>Hệ</a:t>
                      </a: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solidFill>
                            <a:schemeClr val="tx1"/>
                          </a:solidFill>
                          <a:effectLst/>
                        </a:rPr>
                        <a:t>số</a:t>
                      </a: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solidFill>
                            <a:schemeClr val="tx1"/>
                          </a:solidFill>
                          <a:effectLst/>
                        </a:rPr>
                        <a:t>phức</a:t>
                      </a: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solidFill>
                            <a:schemeClr val="tx1"/>
                          </a:solidFill>
                          <a:effectLst/>
                        </a:rPr>
                        <a:t>tạp</a:t>
                      </a: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solidFill>
                            <a:schemeClr val="tx1"/>
                          </a:solidFill>
                          <a:effectLst/>
                        </a:rPr>
                        <a:t>về</a:t>
                      </a: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solidFill>
                            <a:schemeClr val="tx1"/>
                          </a:solidFill>
                          <a:effectLst/>
                        </a:rPr>
                        <a:t>môi</a:t>
                      </a: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solidFill>
                            <a:schemeClr val="tx1"/>
                          </a:solidFill>
                          <a:effectLst/>
                        </a:rPr>
                        <a:t>trường</a:t>
                      </a: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 (EF)</a:t>
                      </a:r>
                      <a:endParaRPr lang="en-US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EF = 1,4 + (-0,03 x EFW)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0.92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extLst>
                  <a:ext uri="{0D108BD9-81ED-4DB2-BD59-A6C34878D82A}">
                    <a16:rowId xmlns:a16="http://schemas.microsoft.com/office/drawing/2014/main" val="279159601"/>
                  </a:ext>
                </a:extLst>
              </a:tr>
              <a:tr h="650750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Tính điểm AUCP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AUCP = UUCP x TCF x EF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26.0406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extLst>
                  <a:ext uri="{0D108BD9-81ED-4DB2-BD59-A6C34878D82A}">
                    <a16:rowId xmlns:a16="http://schemas.microsoft.com/office/drawing/2014/main" val="2731925523"/>
                  </a:ext>
                </a:extLst>
              </a:tr>
              <a:tr h="668056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II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Nội suy thời gian lao động (P)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P : người/giờ/AUCP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extLst>
                  <a:ext uri="{0D108BD9-81ED-4DB2-BD59-A6C34878D82A}">
                    <a16:rowId xmlns:a16="http://schemas.microsoft.com/office/drawing/2014/main" val="2911802111"/>
                  </a:ext>
                </a:extLst>
              </a:tr>
              <a:tr h="650750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III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Giá trị nỗ lực thực tế (E)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E = 10/6 x AUCP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43.401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extLst>
                  <a:ext uri="{0D108BD9-81ED-4DB2-BD59-A6C34878D82A}">
                    <a16:rowId xmlns:a16="http://schemas.microsoft.com/office/drawing/2014/main" val="351002924"/>
                  </a:ext>
                </a:extLst>
              </a:tr>
              <a:tr h="852779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IV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Mức lương lao động bình quân (H)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H: người/giờ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80,000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extLst>
                  <a:ext uri="{0D108BD9-81ED-4DB2-BD59-A6C34878D82A}">
                    <a16:rowId xmlns:a16="http://schemas.microsoft.com/office/drawing/2014/main" val="1810760491"/>
                  </a:ext>
                </a:extLst>
              </a:tr>
              <a:tr h="685093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Giá trị phần mềm nội bộ (G)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solidFill>
                            <a:schemeClr val="tx1"/>
                          </a:solidFill>
                          <a:effectLst/>
                        </a:rPr>
                        <a:t>G = 1,4 x E x P x H</a:t>
                      </a:r>
                      <a:endParaRPr lang="en-US" sz="2000" b="1" kern="10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solidFill>
                            <a:schemeClr val="tx1"/>
                          </a:solidFill>
                          <a:effectLst/>
                        </a:rPr>
                        <a:t>97.218.240</a:t>
                      </a:r>
                      <a:endParaRPr lang="en-US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496" marR="52496" marT="0" marB="0"/>
                </a:tc>
                <a:extLst>
                  <a:ext uri="{0D108BD9-81ED-4DB2-BD59-A6C34878D82A}">
                    <a16:rowId xmlns:a16="http://schemas.microsoft.com/office/drawing/2014/main" val="185647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2049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/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51A0B9-FDED-D78F-DFC0-AB3628ECE176}"/>
              </a:ext>
            </a:extLst>
          </p:cNvPr>
          <p:cNvSpPr txBox="1"/>
          <p:nvPr/>
        </p:nvSpPr>
        <p:spPr>
          <a:xfrm>
            <a:off x="4788643" y="398371"/>
            <a:ext cx="9144000" cy="77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ctr">
              <a:lnSpc>
                <a:spcPct val="120000"/>
              </a:lnSpc>
              <a:spcBef>
                <a:spcPts val="1200"/>
              </a:spcBef>
            </a:pPr>
            <a:r>
              <a:rPr lang="vi-VN" sz="4000" b="1" kern="0" dirty="0">
                <a:solidFill>
                  <a:srgbClr val="0070C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CHƯƠNG 3.</a:t>
            </a:r>
            <a:r>
              <a:rPr lang="en-US" sz="4000" b="1" kern="0" dirty="0">
                <a:solidFill>
                  <a:srgbClr val="0070C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vi-VN" sz="4000" b="1" kern="0" dirty="0">
                <a:solidFill>
                  <a:srgbClr val="0070C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KẾ HOẠCH DỰ ÁN</a:t>
            </a:r>
            <a:endParaRPr lang="en-US" sz="4000" b="1" kern="0" dirty="0">
              <a:solidFill>
                <a:srgbClr val="0070C0"/>
              </a:solidFill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527D48-2C84-CE9B-7F31-ABD4FE0002EA}"/>
              </a:ext>
            </a:extLst>
          </p:cNvPr>
          <p:cNvSpPr txBox="1"/>
          <p:nvPr/>
        </p:nvSpPr>
        <p:spPr>
          <a:xfrm>
            <a:off x="4572000" y="1697040"/>
            <a:ext cx="12954000" cy="7294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Mục</a:t>
            </a:r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tiêu</a:t>
            </a:r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tài</a:t>
            </a:r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endParaRPr lang="en-US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buFont typeface="Symbol" panose="05050102010706020507" pitchFamily="18" charset="2"/>
              <a:buChar char=""/>
            </a:pP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đội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"/>
            </a:pP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Ước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đội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indent="4572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Cấu</a:t>
            </a:r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trúc</a:t>
            </a:r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tài</a:t>
            </a:r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endParaRPr lang="en-US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Cấu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trúc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phân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chia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công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việc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theo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WBS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Ước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lượng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thời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gian</a:t>
            </a:r>
            <a:endParaRPr lang="en-US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Ước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lượng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chi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phí</a:t>
            </a:r>
            <a:endParaRPr lang="en-US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Lập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lịch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biểu</a:t>
            </a:r>
            <a:endParaRPr lang="en-US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"/>
            </a:pP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Phân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bổ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tài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nguyên</a:t>
            </a:r>
            <a:endParaRPr lang="en-US" sz="2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941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/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27AFB6-CFB1-062D-3734-933EA5F46649}"/>
              </a:ext>
            </a:extLst>
          </p:cNvPr>
          <p:cNvSpPr txBox="1"/>
          <p:nvPr/>
        </p:nvSpPr>
        <p:spPr>
          <a:xfrm>
            <a:off x="5257800" y="597285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Cấu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trúc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cây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E20696E3-8AA8-046B-B44E-F642D35F93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2187" y="57531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214E023-BE6D-499B-8B82-F8C5C41527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9888421"/>
              </p:ext>
            </p:extLst>
          </p:nvPr>
        </p:nvGraphicFramePr>
        <p:xfrm>
          <a:off x="0" y="2681613"/>
          <a:ext cx="18288000" cy="57815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5788496" imgH="12858542" progId="Visio.Drawing.15">
                  <p:embed/>
                </p:oleObj>
              </mc:Choice>
              <mc:Fallback>
                <p:oleObj name="Visio" r:id="rId4" imgW="35788496" imgH="12858542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681613"/>
                        <a:ext cx="18288000" cy="57815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6323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/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7FECF1-2102-C10E-9AD3-83A73B24AE09}"/>
              </a:ext>
            </a:extLst>
          </p:cNvPr>
          <p:cNvSpPr txBox="1"/>
          <p:nvPr/>
        </p:nvSpPr>
        <p:spPr>
          <a:xfrm>
            <a:off x="5181600" y="46647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Ước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lượng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thời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gian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calendar&#10;&#10;Description automatically generated">
            <a:extLst>
              <a:ext uri="{FF2B5EF4-FFF2-40B4-BE49-F238E27FC236}">
                <a16:creationId xmlns:a16="http://schemas.microsoft.com/office/drawing/2014/main" id="{A0740CC8-CC82-0098-DC80-0875389C8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555985"/>
            <a:ext cx="16459200" cy="724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77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-10800000">
            <a:off x="-2629342" y="-259279"/>
            <a:ext cx="7945947" cy="3511798"/>
            <a:chOff x="0" y="0"/>
            <a:chExt cx="12155147" cy="5372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155147" cy="5372100"/>
            </a:xfrm>
            <a:custGeom>
              <a:avLst/>
              <a:gdLst/>
              <a:ahLst/>
              <a:cxnLst/>
              <a:rect l="l" t="t" r="r" b="b"/>
              <a:pathLst>
                <a:path w="12155147" h="5372100">
                  <a:moveTo>
                    <a:pt x="10604477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604477" y="5372100"/>
                  </a:lnTo>
                  <a:lnTo>
                    <a:pt x="12155147" y="2686050"/>
                  </a:lnTo>
                  <a:lnTo>
                    <a:pt x="10604477" y="0"/>
                  </a:lnTo>
                  <a:close/>
                </a:path>
              </a:pathLst>
            </a:custGeom>
            <a:solidFill>
              <a:srgbClr val="1836B2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715000" y="-73404"/>
            <a:ext cx="10221239" cy="96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17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ea typeface="Cabin Semi-Bold"/>
                <a:cs typeface="Arial" panose="020B0604020202020204" pitchFamily="34" charset="0"/>
                <a:sym typeface="Cabin Semi-Bold"/>
              </a:rPr>
              <a:t>I. </a:t>
            </a:r>
            <a:r>
              <a:rPr lang="en-US" sz="4000" b="1" dirty="0" err="1">
                <a:solidFill>
                  <a:srgbClr val="0070C0"/>
                </a:solidFill>
                <a:latin typeface="Arial" panose="020B0604020202020204" pitchFamily="34" charset="0"/>
                <a:ea typeface="Cabin Semi-Bold"/>
                <a:cs typeface="Arial" panose="020B0604020202020204" pitchFamily="34" charset="0"/>
                <a:sym typeface="Cabin Semi-Bold"/>
              </a:rPr>
              <a:t>Báo</a:t>
            </a:r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ea typeface="Cabin Semi-Bold"/>
                <a:cs typeface="Arial" panose="020B0604020202020204" pitchFamily="34" charset="0"/>
                <a:sym typeface="Cabin Semi-Bold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Arial" panose="020B0604020202020204" pitchFamily="34" charset="0"/>
                <a:ea typeface="Cabin Semi-Bold"/>
                <a:cs typeface="Arial" panose="020B0604020202020204" pitchFamily="34" charset="0"/>
                <a:sym typeface="Cabin Semi-Bold"/>
              </a:rPr>
              <a:t>cáo</a:t>
            </a:r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ea typeface="Cabin Semi-Bold"/>
                <a:cs typeface="Arial" panose="020B0604020202020204" pitchFamily="34" charset="0"/>
                <a:sym typeface="Cabin Semi-Bold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Arial" panose="020B0604020202020204" pitchFamily="34" charset="0"/>
                <a:ea typeface="Cabin Semi-Bold"/>
                <a:cs typeface="Arial" panose="020B0604020202020204" pitchFamily="34" charset="0"/>
                <a:sym typeface="Cabin Semi-Bold"/>
              </a:rPr>
              <a:t>phạm</a:t>
            </a:r>
            <a:r>
              <a:rPr lang="en-US" sz="4000" b="1" dirty="0">
                <a:solidFill>
                  <a:srgbClr val="0070C0"/>
                </a:solidFill>
                <a:latin typeface="Arial" panose="020B0604020202020204" pitchFamily="34" charset="0"/>
                <a:ea typeface="Cabin Semi-Bold"/>
                <a:cs typeface="Arial" panose="020B0604020202020204" pitchFamily="34" charset="0"/>
                <a:sym typeface="Cabin Semi-Bold"/>
              </a:rPr>
              <a:t> vi</a:t>
            </a:r>
            <a:endParaRPr lang="en-US" sz="4000" b="1" u="none" dirty="0">
              <a:solidFill>
                <a:srgbClr val="0070C0"/>
              </a:solidFill>
              <a:latin typeface="Arial" panose="020B0604020202020204" pitchFamily="34" charset="0"/>
              <a:ea typeface="Cabin Semi-Bold"/>
              <a:cs typeface="Arial" panose="020B0604020202020204" pitchFamily="34" charset="0"/>
              <a:sym typeface="Cabin Semi-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759E73-802B-6DC9-A4CD-C51E90D5A415}"/>
              </a:ext>
            </a:extLst>
          </p:cNvPr>
          <p:cNvSpPr txBox="1"/>
          <p:nvPr/>
        </p:nvSpPr>
        <p:spPr>
          <a:xfrm>
            <a:off x="5715000" y="1257300"/>
            <a:ext cx="12801600" cy="8206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yêu</a:t>
            </a:r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cầu</a:t>
            </a:r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dự</a:t>
            </a:r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án</a:t>
            </a:r>
            <a:endParaRPr lang="en-US" sz="28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Yêu</a:t>
            </a:r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cầu</a:t>
            </a:r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về</a:t>
            </a:r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phía</a:t>
            </a:r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người</a:t>
            </a:r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dùng</a:t>
            </a:r>
            <a:endParaRPr lang="en-US" sz="28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Giao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diện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đẹp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đơn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giản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dễ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sử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dụng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thân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thiện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thu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hút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bắt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mắt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khách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hàng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tranh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mới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cập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nhật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thường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xuyên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Tìm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kiếm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sản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phẩm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dễ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dàng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nhanh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chóng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2.Yêu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cầu</a:t>
            </a:r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về</a:t>
            </a:r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phía</a:t>
            </a:r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khách</a:t>
            </a:r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hàng</a:t>
            </a:r>
            <a:endParaRPr lang="en-US" sz="28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Dễ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dàng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việc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quản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lý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sản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phẩm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thông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tin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sản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phẩm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đăng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lên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Hệ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thống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chạy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ổn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định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dễ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bảo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trì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Thích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hợp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loại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duyệt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nay.</a:t>
            </a: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Hệ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thống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bảo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mật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cao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3.Yêu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cầu</a:t>
            </a:r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về</a:t>
            </a:r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chức</a:t>
            </a:r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năng</a:t>
            </a:r>
            <a:endParaRPr lang="en-US" sz="2800" b="1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Dễ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dàng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tùy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chỉnh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thay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đổi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module.</a:t>
            </a:r>
          </a:p>
          <a:p>
            <a:pPr marL="342900" lvl="0" indent="-342900"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Có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tính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hiệu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quả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cao</a:t>
            </a:r>
            <a:r>
              <a:rPr lang="en-US" sz="2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/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7FECF1-2102-C10E-9AD3-83A73B24AE09}"/>
              </a:ext>
            </a:extLst>
          </p:cNvPr>
          <p:cNvSpPr txBox="1"/>
          <p:nvPr/>
        </p:nvSpPr>
        <p:spPr>
          <a:xfrm>
            <a:off x="5181600" y="46647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Ước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lượng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thời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gian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white shee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245A248C-88CF-A34C-0B44-35B647DCA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785323"/>
            <a:ext cx="16316686" cy="662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24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/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" name="Picture 1" descr="A screenshot of a calendar&#10;&#10;Description automatically generated">
            <a:extLst>
              <a:ext uri="{FF2B5EF4-FFF2-40B4-BE49-F238E27FC236}">
                <a16:creationId xmlns:a16="http://schemas.microsoft.com/office/drawing/2014/main" id="{0013F04D-9611-2394-27B0-91B2E91B0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784437"/>
            <a:ext cx="16154400" cy="706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967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/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2" descr="A screenshot of a calendar&#10;&#10;Description automatically generated">
            <a:extLst>
              <a:ext uri="{FF2B5EF4-FFF2-40B4-BE49-F238E27FC236}">
                <a16:creationId xmlns:a16="http://schemas.microsoft.com/office/drawing/2014/main" id="{37B398CB-F977-5079-1F4A-D59CA829C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710815"/>
            <a:ext cx="16611600" cy="705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67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/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" name="Picture 1" descr="A screenshot of a calendar&#10;&#10;Description automatically generated">
            <a:extLst>
              <a:ext uri="{FF2B5EF4-FFF2-40B4-BE49-F238E27FC236}">
                <a16:creationId xmlns:a16="http://schemas.microsoft.com/office/drawing/2014/main" id="{8411313D-30CA-A1E3-D970-AEB4B0080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85323"/>
            <a:ext cx="16611600" cy="692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52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/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2" descr="A screenshot of a calendar&#10;&#10;Description automatically generated">
            <a:extLst>
              <a:ext uri="{FF2B5EF4-FFF2-40B4-BE49-F238E27FC236}">
                <a16:creationId xmlns:a16="http://schemas.microsoft.com/office/drawing/2014/main" id="{51D89BC2-2A5B-938E-6B8B-9D32C4D05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604" y="3576953"/>
            <a:ext cx="16358791" cy="388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53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/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0EA2E-13AC-8C00-8C26-2F6C4CC81A56}"/>
              </a:ext>
            </a:extLst>
          </p:cNvPr>
          <p:cNvSpPr txBox="1"/>
          <p:nvPr/>
        </p:nvSpPr>
        <p:spPr>
          <a:xfrm>
            <a:off x="5257800" y="545429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Ước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lượng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chi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phí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DADC9E-D7F1-9BBC-2864-C29FFEF90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099315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CB7F7A7-7258-910D-C6AA-243D55A9C9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243556"/>
              </p:ext>
            </p:extLst>
          </p:nvPr>
        </p:nvGraphicFramePr>
        <p:xfrm>
          <a:off x="457200" y="2850544"/>
          <a:ext cx="17553383" cy="6483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5794717" imgH="13226796" progId="Visio.Drawing.15">
                  <p:embed/>
                </p:oleObj>
              </mc:Choice>
              <mc:Fallback>
                <p:oleObj name="Visio" r:id="rId4" imgW="35794717" imgH="1322679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850544"/>
                        <a:ext cx="17553383" cy="64839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9924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/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4E94BC1-F611-D4E2-24E9-004D821B06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068649"/>
            <a:ext cx="9906000" cy="89049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04769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31372-8431-FC5C-156F-B2B5B69A8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>
            <a:extLst>
              <a:ext uri="{FF2B5EF4-FFF2-40B4-BE49-F238E27FC236}">
                <a16:creationId xmlns:a16="http://schemas.microsoft.com/office/drawing/2014/main" id="{6E71061A-8093-0B64-2E40-A4D1E2EEC2DE}"/>
              </a:ext>
            </a:extLst>
          </p:cNvPr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6147A6C9-8D0A-8122-E932-B770E07D3864}"/>
              </a:ext>
            </a:extLst>
          </p:cNvPr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4FE1E4B-77A2-EB24-59C2-597BB83EF9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723900"/>
            <a:ext cx="8985240" cy="929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15746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8C0EA-02B1-FADB-82CB-105FC3A61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>
            <a:extLst>
              <a:ext uri="{FF2B5EF4-FFF2-40B4-BE49-F238E27FC236}">
                <a16:creationId xmlns:a16="http://schemas.microsoft.com/office/drawing/2014/main" id="{73F2E523-0BCD-787C-0759-7871F3230CBA}"/>
              </a:ext>
            </a:extLst>
          </p:cNvPr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1D342C0C-38AD-9C36-130D-12770960BE3B}"/>
              </a:ext>
            </a:extLst>
          </p:cNvPr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FAEA8DF-4BAF-95E6-1F4E-27E860D702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104" y="23352"/>
            <a:ext cx="9503696" cy="9223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7829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2009-D1BB-C34D-84A0-5B7D8ADFB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>
            <a:extLst>
              <a:ext uri="{FF2B5EF4-FFF2-40B4-BE49-F238E27FC236}">
                <a16:creationId xmlns:a16="http://schemas.microsoft.com/office/drawing/2014/main" id="{9A48E806-54A1-B236-411D-AD74B54EB3C8}"/>
              </a:ext>
            </a:extLst>
          </p:cNvPr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CDECF6B3-5C66-9AC4-2B4A-79122AF694DE}"/>
              </a:ext>
            </a:extLst>
          </p:cNvPr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991CDE8-D2FA-CEE6-BD8E-002506E971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415" y="481668"/>
            <a:ext cx="10373385" cy="91576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7268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7"/>
          <p:cNvSpPr/>
          <p:nvPr/>
        </p:nvSpPr>
        <p:spPr>
          <a:xfrm>
            <a:off x="0" y="9986435"/>
            <a:ext cx="16445731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 rot="-10800000">
            <a:off x="14141132" y="9258300"/>
            <a:ext cx="3194047" cy="4221147"/>
            <a:chOff x="0" y="0"/>
            <a:chExt cx="4064946" cy="5372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946" cy="5372100"/>
            </a:xfrm>
            <a:custGeom>
              <a:avLst/>
              <a:gdLst/>
              <a:ahLst/>
              <a:cxnLst/>
              <a:rect l="l" t="t" r="r" b="b"/>
              <a:pathLst>
                <a:path w="4064946" h="5372100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15663004" y="9258300"/>
            <a:ext cx="3194047" cy="4221147"/>
            <a:chOff x="0" y="0"/>
            <a:chExt cx="4064946" cy="5372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64946" cy="5372100"/>
            </a:xfrm>
            <a:custGeom>
              <a:avLst/>
              <a:gdLst/>
              <a:ahLst/>
              <a:cxnLst/>
              <a:rect l="l" t="t" r="r" b="b"/>
              <a:pathLst>
                <a:path w="4064946" h="5372100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86C7E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F59BCE3-1BA0-51F8-3BF9-80271E73944A}"/>
              </a:ext>
            </a:extLst>
          </p:cNvPr>
          <p:cNvSpPr txBox="1"/>
          <p:nvPr/>
        </p:nvSpPr>
        <p:spPr>
          <a:xfrm>
            <a:off x="0" y="407988"/>
            <a:ext cx="8686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Một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số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module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chính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2800" kern="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n-US" sz="28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Module </a:t>
            </a:r>
            <a:r>
              <a:rPr lang="en-US" sz="280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sản</a:t>
            </a:r>
            <a:r>
              <a:rPr lang="en-US" sz="28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phẩm</a:t>
            </a:r>
            <a:endParaRPr lang="en-US" sz="2800" kern="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800" kern="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n-US" sz="2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Module </a:t>
            </a:r>
            <a:r>
              <a:rPr lang="en-US" sz="2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người</a:t>
            </a:r>
            <a:r>
              <a:rPr lang="en-US" sz="2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kern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dùng</a:t>
            </a:r>
            <a:r>
              <a:rPr lang="en-US" sz="28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kern="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n-US" sz="28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Module </a:t>
            </a:r>
            <a:r>
              <a:rPr lang="en-US" sz="280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mua</a:t>
            </a:r>
            <a:r>
              <a:rPr lang="en-US" sz="28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tranh</a:t>
            </a:r>
            <a:endParaRPr lang="en-US" sz="2800" kern="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800" kern="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n-US" sz="28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Module </a:t>
            </a:r>
            <a:r>
              <a:rPr lang="en-US" sz="280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phản</a:t>
            </a:r>
            <a:r>
              <a:rPr lang="en-US" sz="28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hồi</a:t>
            </a:r>
            <a:r>
              <a:rPr lang="en-US" sz="28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 kern="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n-US" sz="28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Module </a:t>
            </a:r>
            <a:r>
              <a:rPr lang="en-US" sz="280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đăng</a:t>
            </a:r>
            <a:r>
              <a:rPr lang="en-US" sz="28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ký</a:t>
            </a:r>
            <a:r>
              <a:rPr lang="en-US" sz="28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tài</a:t>
            </a:r>
            <a:r>
              <a:rPr lang="en-US" sz="28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khoản</a:t>
            </a:r>
            <a:r>
              <a:rPr lang="en-US" sz="28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người</a:t>
            </a:r>
            <a:r>
              <a:rPr lang="en-US" sz="28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dung</a:t>
            </a:r>
            <a:endParaRPr lang="en-US" sz="2800" kern="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800" kern="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vi-VN" sz="28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en-US" sz="28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Module </a:t>
            </a:r>
            <a:r>
              <a:rPr lang="en-US" sz="280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tìm</a:t>
            </a:r>
            <a:r>
              <a:rPr lang="en-US" sz="28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kiếm</a:t>
            </a:r>
            <a:endParaRPr lang="en-US" sz="28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800" kern="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n-US" sz="28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Module </a:t>
            </a:r>
            <a:r>
              <a:rPr lang="en-US" sz="280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tranh</a:t>
            </a:r>
            <a:r>
              <a:rPr lang="en-US" sz="28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khuyến</a:t>
            </a:r>
            <a:r>
              <a:rPr lang="en-US" sz="28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mãi</a:t>
            </a:r>
            <a:endParaRPr lang="en-US" sz="2800" kern="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97233B6-7BAE-F330-F3A8-F6BC88D6E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047389"/>
            <a:ext cx="12203060" cy="829964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12195C0-4EAF-7953-B406-102787D97370}"/>
              </a:ext>
            </a:extLst>
          </p:cNvPr>
          <p:cNvSpPr txBox="1"/>
          <p:nvPr/>
        </p:nvSpPr>
        <p:spPr>
          <a:xfrm>
            <a:off x="8686800" y="384234"/>
            <a:ext cx="6974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Cấu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trúc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phân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chia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công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việc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theo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WBS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65176-8B0B-2223-659F-F9BED948F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>
            <a:extLst>
              <a:ext uri="{FF2B5EF4-FFF2-40B4-BE49-F238E27FC236}">
                <a16:creationId xmlns:a16="http://schemas.microsoft.com/office/drawing/2014/main" id="{EA90FAEC-195B-F1B3-BAA0-5069680CCB37}"/>
              </a:ext>
            </a:extLst>
          </p:cNvPr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CBB278E3-A066-8FF8-09FC-64240CD38A04}"/>
              </a:ext>
            </a:extLst>
          </p:cNvPr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2" descr="A screenshot of a login box&#10;&#10;Description automatically generated">
            <a:extLst>
              <a:ext uri="{FF2B5EF4-FFF2-40B4-BE49-F238E27FC236}">
                <a16:creationId xmlns:a16="http://schemas.microsoft.com/office/drawing/2014/main" id="{3610355C-8B06-9FB2-C2EC-6DD65EC9F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534477"/>
            <a:ext cx="8886657" cy="721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98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DDA6A-8C7F-7CA2-9C30-9E35CF5E8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>
            <a:extLst>
              <a:ext uri="{FF2B5EF4-FFF2-40B4-BE49-F238E27FC236}">
                <a16:creationId xmlns:a16="http://schemas.microsoft.com/office/drawing/2014/main" id="{DB801E54-18CD-5005-676F-E11FCD27DB62}"/>
              </a:ext>
            </a:extLst>
          </p:cNvPr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6936AEDD-E4AE-61A8-F933-BDD0F1564118}"/>
              </a:ext>
            </a:extLst>
          </p:cNvPr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" name="Picture 1" descr="A screenshot of a museum&#10;&#10;Description automatically generated">
            <a:extLst>
              <a:ext uri="{FF2B5EF4-FFF2-40B4-BE49-F238E27FC236}">
                <a16:creationId xmlns:a16="http://schemas.microsoft.com/office/drawing/2014/main" id="{9DB95768-CAAF-2718-C44F-3B48705483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0" y="1139617"/>
            <a:ext cx="13509593" cy="80077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59608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7E9AC-85AF-2B9E-27DE-C221AA6D4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>
            <a:extLst>
              <a:ext uri="{FF2B5EF4-FFF2-40B4-BE49-F238E27FC236}">
                <a16:creationId xmlns:a16="http://schemas.microsoft.com/office/drawing/2014/main" id="{2F8E5340-D433-9BDA-CA25-168BC8B8D06A}"/>
              </a:ext>
            </a:extLst>
          </p:cNvPr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FF889D72-C144-CC9A-FBEF-FC6F578F3F20}"/>
              </a:ext>
            </a:extLst>
          </p:cNvPr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1654A23-BFF6-B6EC-7412-5691C10375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068649"/>
            <a:ext cx="12836180" cy="84182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379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5966E-AE74-19E0-DAED-28B417A79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>
            <a:extLst>
              <a:ext uri="{FF2B5EF4-FFF2-40B4-BE49-F238E27FC236}">
                <a16:creationId xmlns:a16="http://schemas.microsoft.com/office/drawing/2014/main" id="{5C4FCBC1-7B13-7F36-AC41-E6DF758F8D00}"/>
              </a:ext>
            </a:extLst>
          </p:cNvPr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4F2B3927-B4FA-652C-F363-9FEA9B2FF8F6}"/>
              </a:ext>
            </a:extLst>
          </p:cNvPr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DEBE411-DC25-7641-A6B9-8910CE2065A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799" y="1082168"/>
            <a:ext cx="15219899" cy="7642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2828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DFF5F-BE0B-B2FF-DEBC-5C8479B65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>
            <a:extLst>
              <a:ext uri="{FF2B5EF4-FFF2-40B4-BE49-F238E27FC236}">
                <a16:creationId xmlns:a16="http://schemas.microsoft.com/office/drawing/2014/main" id="{4E9B0F27-DFF4-E8E8-C7BE-493925221A5D}"/>
              </a:ext>
            </a:extLst>
          </p:cNvPr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C510E820-7D41-7245-8C80-638CC92AD669}"/>
              </a:ext>
            </a:extLst>
          </p:cNvPr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5B346C7-D848-64DA-6351-24D66EE304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29242"/>
            <a:ext cx="14706600" cy="92338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0647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07099" y="1273708"/>
            <a:ext cx="8937630" cy="7739584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39896" r="-8278" b="-1407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848600" y="3672133"/>
            <a:ext cx="9410700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717"/>
              </a:lnSpc>
              <a:spcBef>
                <a:spcPct val="0"/>
              </a:spcBef>
            </a:pPr>
            <a:r>
              <a:rPr lang="en-US" sz="7925" b="1" u="none" dirty="0" err="1">
                <a:solidFill>
                  <a:srgbClr val="1836B2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Cảm</a:t>
            </a:r>
            <a:r>
              <a:rPr lang="en-US" sz="7925" b="1" u="none" dirty="0">
                <a:solidFill>
                  <a:srgbClr val="1836B2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 </a:t>
            </a:r>
            <a:r>
              <a:rPr lang="en-US" sz="7925" b="1" u="none" dirty="0" err="1">
                <a:solidFill>
                  <a:srgbClr val="1836B2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ơn</a:t>
            </a:r>
            <a:r>
              <a:rPr lang="en-US" sz="7925" b="1" u="none" dirty="0">
                <a:solidFill>
                  <a:srgbClr val="1836B2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 </a:t>
            </a:r>
            <a:r>
              <a:rPr lang="en-US" sz="7925" b="1" dirty="0" err="1">
                <a:solidFill>
                  <a:srgbClr val="1836B2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thầy</a:t>
            </a:r>
            <a:r>
              <a:rPr lang="en-US" sz="7925" b="1" dirty="0">
                <a:solidFill>
                  <a:srgbClr val="1836B2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 </a:t>
            </a:r>
            <a:r>
              <a:rPr lang="en-US" sz="7925" b="1" dirty="0" err="1">
                <a:solidFill>
                  <a:srgbClr val="1836B2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đã</a:t>
            </a:r>
            <a:r>
              <a:rPr lang="en-US" sz="7925" b="1" dirty="0">
                <a:solidFill>
                  <a:srgbClr val="1836B2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 </a:t>
            </a:r>
            <a:r>
              <a:rPr lang="en-US" sz="7925" b="1" dirty="0" err="1">
                <a:solidFill>
                  <a:srgbClr val="1836B2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tham</a:t>
            </a:r>
            <a:r>
              <a:rPr lang="en-US" sz="7925" b="1" dirty="0">
                <a:solidFill>
                  <a:srgbClr val="1836B2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 </a:t>
            </a:r>
            <a:r>
              <a:rPr lang="en-US" sz="7925" b="1" dirty="0" err="1">
                <a:solidFill>
                  <a:srgbClr val="1836B2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gia</a:t>
            </a:r>
            <a:r>
              <a:rPr lang="en-US" sz="7925" b="1" dirty="0">
                <a:solidFill>
                  <a:srgbClr val="1836B2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 </a:t>
            </a:r>
            <a:r>
              <a:rPr lang="en-US" sz="7925" b="1" dirty="0" err="1">
                <a:solidFill>
                  <a:srgbClr val="1836B2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buổi</a:t>
            </a:r>
            <a:r>
              <a:rPr lang="en-US" sz="7925" b="1" dirty="0">
                <a:solidFill>
                  <a:srgbClr val="1836B2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 </a:t>
            </a:r>
            <a:r>
              <a:rPr lang="en-US" sz="7925" b="1" dirty="0" err="1">
                <a:solidFill>
                  <a:srgbClr val="1836B2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báo</a:t>
            </a:r>
            <a:r>
              <a:rPr lang="en-US" sz="7925" b="1" dirty="0">
                <a:solidFill>
                  <a:srgbClr val="1836B2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 </a:t>
            </a:r>
            <a:r>
              <a:rPr lang="en-US" sz="7925" b="1" dirty="0" err="1">
                <a:solidFill>
                  <a:srgbClr val="1836B2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cáo</a:t>
            </a:r>
            <a:r>
              <a:rPr lang="en-US" sz="7925" b="1" dirty="0">
                <a:solidFill>
                  <a:srgbClr val="1836B2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 </a:t>
            </a:r>
            <a:r>
              <a:rPr lang="en-US" sz="7925" b="1" u="none" dirty="0">
                <a:solidFill>
                  <a:srgbClr val="1836B2"/>
                </a:solidFill>
                <a:latin typeface="Cabin Semi-Bold"/>
                <a:ea typeface="Cabin Semi-Bold"/>
                <a:cs typeface="Cabin Semi-Bold"/>
                <a:sym typeface="Cabin Semi-Bold"/>
              </a:rPr>
              <a:t>!</a:t>
            </a:r>
          </a:p>
        </p:txBody>
      </p:sp>
      <p:grpSp>
        <p:nvGrpSpPr>
          <p:cNvPr id="7" name="Group 7"/>
          <p:cNvGrpSpPr/>
          <p:nvPr/>
        </p:nvGrpSpPr>
        <p:grpSpPr>
          <a:xfrm rot="-10800000">
            <a:off x="2314816" y="-2086793"/>
            <a:ext cx="6208021" cy="4173585"/>
            <a:chOff x="0" y="0"/>
            <a:chExt cx="7990758" cy="53721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990758" cy="5372100"/>
            </a:xfrm>
            <a:custGeom>
              <a:avLst/>
              <a:gdLst/>
              <a:ahLst/>
              <a:cxnLst/>
              <a:rect l="l" t="t" r="r" b="b"/>
              <a:pathLst>
                <a:path w="7990758" h="5372100">
                  <a:moveTo>
                    <a:pt x="644008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440088" y="5372100"/>
                  </a:lnTo>
                  <a:lnTo>
                    <a:pt x="7990758" y="2686050"/>
                  </a:lnTo>
                  <a:lnTo>
                    <a:pt x="6440088" y="0"/>
                  </a:lnTo>
                  <a:close/>
                </a:path>
              </a:pathLst>
            </a:custGeom>
            <a:solidFill>
              <a:srgbClr val="1836B2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-1093063" y="7283541"/>
            <a:ext cx="2963586" cy="3459503"/>
            <a:chOff x="0" y="0"/>
            <a:chExt cx="4602013" cy="5372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02013" cy="5372100"/>
            </a:xfrm>
            <a:custGeom>
              <a:avLst/>
              <a:gdLst/>
              <a:ahLst/>
              <a:cxnLst/>
              <a:rect l="l" t="t" r="r" b="b"/>
              <a:pathLst>
                <a:path w="4602013" h="5372100">
                  <a:moveTo>
                    <a:pt x="30513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051343" y="5372100"/>
                  </a:lnTo>
                  <a:lnTo>
                    <a:pt x="4602013" y="2686050"/>
                  </a:lnTo>
                  <a:lnTo>
                    <a:pt x="3051343" y="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-685800" y="-32524"/>
            <a:ext cx="2755230" cy="6531045"/>
            <a:chOff x="0" y="0"/>
            <a:chExt cx="3673639" cy="8708060"/>
          </a:xfrm>
        </p:grpSpPr>
        <p:grpSp>
          <p:nvGrpSpPr>
            <p:cNvPr id="9" name="Group 9"/>
            <p:cNvGrpSpPr/>
            <p:nvPr/>
          </p:nvGrpSpPr>
          <p:grpSpPr>
            <a:xfrm rot="-5400000">
              <a:off x="-65231" y="4969189"/>
              <a:ext cx="3804101" cy="3673639"/>
              <a:chOff x="0" y="0"/>
              <a:chExt cx="5562879" cy="53721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562879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562879" h="5372100">
                    <a:moveTo>
                      <a:pt x="4012209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012209" y="5372100"/>
                    </a:lnTo>
                    <a:lnTo>
                      <a:pt x="5562879" y="2686050"/>
                    </a:lnTo>
                    <a:lnTo>
                      <a:pt x="4012209" y="0"/>
                    </a:lnTo>
                    <a:close/>
                  </a:path>
                </a:pathLst>
              </a:custGeom>
              <a:solidFill>
                <a:srgbClr val="86C7E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-5400000">
              <a:off x="-65231" y="4969189"/>
              <a:ext cx="3804101" cy="3673639"/>
              <a:chOff x="0" y="0"/>
              <a:chExt cx="5562879" cy="53721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562879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562879" h="5372100">
                    <a:moveTo>
                      <a:pt x="4012209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012209" y="5372100"/>
                    </a:lnTo>
                    <a:lnTo>
                      <a:pt x="5562879" y="2686050"/>
                    </a:lnTo>
                    <a:lnTo>
                      <a:pt x="4012209" y="0"/>
                    </a:lnTo>
                    <a:close/>
                  </a:path>
                </a:pathLst>
              </a:custGeom>
              <a:solidFill>
                <a:srgbClr val="86C7ED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 rot="-5400000">
              <a:off x="-65231" y="2553759"/>
              <a:ext cx="3804101" cy="3673639"/>
              <a:chOff x="0" y="0"/>
              <a:chExt cx="5562879" cy="53721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562879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562879" h="5372100">
                    <a:moveTo>
                      <a:pt x="4012209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012209" y="5372100"/>
                    </a:lnTo>
                    <a:lnTo>
                      <a:pt x="5562879" y="2686050"/>
                    </a:lnTo>
                    <a:lnTo>
                      <a:pt x="4012209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-5400000">
              <a:off x="-65231" y="65231"/>
              <a:ext cx="3804101" cy="3673639"/>
              <a:chOff x="0" y="0"/>
              <a:chExt cx="5562879" cy="53721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562879" cy="5372100"/>
              </a:xfrm>
              <a:custGeom>
                <a:avLst/>
                <a:gdLst/>
                <a:ahLst/>
                <a:cxnLst/>
                <a:rect l="l" t="t" r="r" b="b"/>
                <a:pathLst>
                  <a:path w="5562879" h="5372100">
                    <a:moveTo>
                      <a:pt x="4012209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012209" y="5372100"/>
                    </a:lnTo>
                    <a:lnTo>
                      <a:pt x="5562879" y="2686050"/>
                    </a:lnTo>
                    <a:lnTo>
                      <a:pt x="4012209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E135342-7178-F41E-FADC-08075A3185AC}"/>
              </a:ext>
            </a:extLst>
          </p:cNvPr>
          <p:cNvSpPr txBox="1"/>
          <p:nvPr/>
        </p:nvSpPr>
        <p:spPr>
          <a:xfrm>
            <a:off x="2743200" y="190500"/>
            <a:ext cx="94896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kern="0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II. QUẢN LÝ ƯỚC LƯỢNG PHẦN MỀM</a:t>
            </a:r>
            <a:endParaRPr lang="en-US" sz="4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78B3D09-D85B-E626-86FD-5BC6BA8D83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261900"/>
              </p:ext>
            </p:extLst>
          </p:nvPr>
        </p:nvGraphicFramePr>
        <p:xfrm>
          <a:off x="3962400" y="1955828"/>
          <a:ext cx="11430000" cy="654047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757265">
                  <a:extLst>
                    <a:ext uri="{9D8B030D-6E8A-4147-A177-3AD203B41FA5}">
                      <a16:colId xmlns:a16="http://schemas.microsoft.com/office/drawing/2014/main" val="449481359"/>
                    </a:ext>
                  </a:extLst>
                </a:gridCol>
                <a:gridCol w="2057829">
                  <a:extLst>
                    <a:ext uri="{9D8B030D-6E8A-4147-A177-3AD203B41FA5}">
                      <a16:colId xmlns:a16="http://schemas.microsoft.com/office/drawing/2014/main" val="2082104298"/>
                    </a:ext>
                  </a:extLst>
                </a:gridCol>
                <a:gridCol w="2214665">
                  <a:extLst>
                    <a:ext uri="{9D8B030D-6E8A-4147-A177-3AD203B41FA5}">
                      <a16:colId xmlns:a16="http://schemas.microsoft.com/office/drawing/2014/main" val="1170790682"/>
                    </a:ext>
                  </a:extLst>
                </a:gridCol>
                <a:gridCol w="1869376">
                  <a:extLst>
                    <a:ext uri="{9D8B030D-6E8A-4147-A177-3AD203B41FA5}">
                      <a16:colId xmlns:a16="http://schemas.microsoft.com/office/drawing/2014/main" val="3031105899"/>
                    </a:ext>
                  </a:extLst>
                </a:gridCol>
                <a:gridCol w="2530865">
                  <a:extLst>
                    <a:ext uri="{9D8B030D-6E8A-4147-A177-3AD203B41FA5}">
                      <a16:colId xmlns:a16="http://schemas.microsoft.com/office/drawing/2014/main" val="1115559634"/>
                    </a:ext>
                  </a:extLst>
                </a:gridCol>
              </a:tblGrid>
              <a:tr h="760458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Mức Độ Phức Tạp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141488"/>
                  </a:ext>
                </a:extLst>
              </a:tr>
              <a:tr h="1315291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Tả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Thấp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</a:t>
                      </a: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Cao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cộng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45446279"/>
                  </a:ext>
                </a:extLst>
              </a:tr>
              <a:tr h="783502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15x3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x4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x6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4045507"/>
                  </a:ext>
                </a:extLst>
              </a:tr>
              <a:tr h="760458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22x4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x7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88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07141"/>
                  </a:ext>
                </a:extLst>
              </a:tr>
              <a:tr h="760458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Queries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18x3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x4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x6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3602521"/>
                  </a:ext>
                </a:extLst>
              </a:tr>
              <a:tr h="760458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Files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1x7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x10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x15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9756434"/>
                  </a:ext>
                </a:extLst>
              </a:tr>
              <a:tr h="783502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Interfaces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0x3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x4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x6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5838515"/>
                  </a:ext>
                </a:extLst>
              </a:tr>
              <a:tr h="616344">
                <a:tc gridSpan="4"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204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126593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443DC40-8053-FA46-C925-72B5844465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042628"/>
              </p:ext>
            </p:extLst>
          </p:nvPr>
        </p:nvGraphicFramePr>
        <p:xfrm>
          <a:off x="0" y="0"/>
          <a:ext cx="9477188" cy="618611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246313">
                  <a:extLst>
                    <a:ext uri="{9D8B030D-6E8A-4147-A177-3AD203B41FA5}">
                      <a16:colId xmlns:a16="http://schemas.microsoft.com/office/drawing/2014/main" val="4178292984"/>
                    </a:ext>
                  </a:extLst>
                </a:gridCol>
                <a:gridCol w="2230875">
                  <a:extLst>
                    <a:ext uri="{9D8B030D-6E8A-4147-A177-3AD203B41FA5}">
                      <a16:colId xmlns:a16="http://schemas.microsoft.com/office/drawing/2014/main" val="84118505"/>
                    </a:ext>
                  </a:extLst>
                </a:gridCol>
              </a:tblGrid>
              <a:tr h="390263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 Yếu tố phức tạp kỹ thuật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0-5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5636024"/>
                  </a:ext>
                </a:extLst>
              </a:tr>
              <a:tr h="390263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Truyền thông dữ liệu (Data Communications)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31471327"/>
                  </a:ext>
                </a:extLst>
              </a:tr>
              <a:tr h="390263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Xử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lý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dữ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liệu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phân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tán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(Distributed Functions)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4684784"/>
                  </a:ext>
                </a:extLst>
              </a:tr>
              <a:tr h="280150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Hiệu năng (Performance)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41755608"/>
                  </a:ext>
                </a:extLst>
              </a:tr>
              <a:tr h="390263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Cấu hình sử dụng cao (Heavily Used Configuration)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12471487"/>
                  </a:ext>
                </a:extLst>
              </a:tr>
              <a:tr h="390263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Tỷ lệ giao dịch (Transaction Rate)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7718273"/>
                  </a:ext>
                </a:extLst>
              </a:tr>
              <a:tr h="390263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Dữ liệu vào trực tuyến (Online Data Entry)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4577896"/>
                  </a:ext>
                </a:extLst>
              </a:tr>
              <a:tr h="390263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Hiệu quả người dùng cuối (End-User Efficiency)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3320447"/>
                  </a:ext>
                </a:extLst>
              </a:tr>
              <a:tr h="390263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Cập nhật dữ liệu trực tuyến (On-line Update)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9131340"/>
                  </a:ext>
                </a:extLst>
              </a:tr>
              <a:tr h="390263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Xử lý phức tạp (Complex Processing)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46433009"/>
                  </a:ext>
                </a:extLst>
              </a:tr>
              <a:tr h="390263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Khả năng dùng lại (Reusability)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6623008"/>
                  </a:ext>
                </a:extLst>
              </a:tr>
              <a:tr h="390263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Dễ cài đặt (Installation Ease)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2628904"/>
                  </a:ext>
                </a:extLst>
              </a:tr>
              <a:tr h="390263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Dễ vận hành (Operational Ease)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5436781"/>
                  </a:ext>
                </a:extLst>
              </a:tr>
              <a:tr h="390263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Đa địa điểm (Multiple Sites)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8743970"/>
                  </a:ext>
                </a:extLst>
              </a:tr>
              <a:tr h="390263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Thay đổi dễ dàng (Facilities Change)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2894881"/>
                  </a:ext>
                </a:extLst>
              </a:tr>
              <a:tr h="390263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 trọng số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54007945"/>
                  </a:ext>
                </a:extLst>
              </a:tr>
            </a:tbl>
          </a:graphicData>
        </a:graphic>
      </p:graphicFrame>
      <p:pic>
        <p:nvPicPr>
          <p:cNvPr id="36" name="Picture 35">
            <a:extLst>
              <a:ext uri="{FF2B5EF4-FFF2-40B4-BE49-F238E27FC236}">
                <a16:creationId xmlns:a16="http://schemas.microsoft.com/office/drawing/2014/main" id="{9BB563E3-AB9F-B202-F628-0352EEB08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1115" y="1333500"/>
            <a:ext cx="8364117" cy="300079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838A46E-331B-91ED-554E-0DBB5A699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064" y="5743831"/>
            <a:ext cx="8040222" cy="2981741"/>
          </a:xfrm>
          <a:prstGeom prst="rect">
            <a:avLst/>
          </a:prstGeom>
        </p:spPr>
      </p:pic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6DB0D215-636D-1DFF-5430-231ACCE13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049353"/>
              </p:ext>
            </p:extLst>
          </p:nvPr>
        </p:nvGraphicFramePr>
        <p:xfrm>
          <a:off x="990600" y="6667500"/>
          <a:ext cx="6882766" cy="206019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052306">
                  <a:extLst>
                    <a:ext uri="{9D8B030D-6E8A-4147-A177-3AD203B41FA5}">
                      <a16:colId xmlns:a16="http://schemas.microsoft.com/office/drawing/2014/main" val="4150606348"/>
                    </a:ext>
                  </a:extLst>
                </a:gridCol>
                <a:gridCol w="1208041">
                  <a:extLst>
                    <a:ext uri="{9D8B030D-6E8A-4147-A177-3AD203B41FA5}">
                      <a16:colId xmlns:a16="http://schemas.microsoft.com/office/drawing/2014/main" val="4229706438"/>
                    </a:ext>
                  </a:extLst>
                </a:gridCol>
                <a:gridCol w="1207189">
                  <a:extLst>
                    <a:ext uri="{9D8B030D-6E8A-4147-A177-3AD203B41FA5}">
                      <a16:colId xmlns:a16="http://schemas.microsoft.com/office/drawing/2014/main" val="3406637705"/>
                    </a:ext>
                  </a:extLst>
                </a:gridCol>
                <a:gridCol w="1208041">
                  <a:extLst>
                    <a:ext uri="{9D8B030D-6E8A-4147-A177-3AD203B41FA5}">
                      <a16:colId xmlns:a16="http://schemas.microsoft.com/office/drawing/2014/main" val="3986744985"/>
                    </a:ext>
                  </a:extLst>
                </a:gridCol>
                <a:gridCol w="1207189">
                  <a:extLst>
                    <a:ext uri="{9D8B030D-6E8A-4147-A177-3AD203B41FA5}">
                      <a16:colId xmlns:a16="http://schemas.microsoft.com/office/drawing/2014/main" val="967794242"/>
                    </a:ext>
                  </a:extLst>
                </a:gridCol>
              </a:tblGrid>
              <a:tr h="614767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Loại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dự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án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phần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mềm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sz="2000" b="1" kern="100" baseline="-25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r>
                        <a:rPr lang="en-US" sz="2000" b="1" kern="100" baseline="-25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2000" b="1" kern="100" baseline="-25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</a:t>
                      </a:r>
                      <a:r>
                        <a:rPr lang="en-US" sz="2000" b="1" kern="100" baseline="-25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2192271"/>
                  </a:ext>
                </a:extLst>
              </a:tr>
              <a:tr h="296088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Organic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2,4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1,05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0,38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4426114"/>
                  </a:ext>
                </a:extLst>
              </a:tr>
              <a:tr h="614767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Semi-detached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2,5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3645929"/>
                  </a:ext>
                </a:extLst>
              </a:tr>
              <a:tr h="296088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Embedded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3,6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1,20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2,5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0,32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454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170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/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9BC323-8120-33D1-7819-5C877C7B7653}"/>
              </a:ext>
            </a:extLst>
          </p:cNvPr>
          <p:cNvSpPr txBox="1"/>
          <p:nvPr/>
        </p:nvSpPr>
        <p:spPr>
          <a:xfrm>
            <a:off x="5682406" y="1543320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1.Tính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tổng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giá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trị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điểm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tác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nhân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(UAW)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CD9B54AE-0C88-3187-C4AD-82C94613E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9718"/>
              </p:ext>
            </p:extLst>
          </p:nvPr>
        </p:nvGraphicFramePr>
        <p:xfrm>
          <a:off x="2438400" y="2785323"/>
          <a:ext cx="14560635" cy="701039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803973">
                  <a:extLst>
                    <a:ext uri="{9D8B030D-6E8A-4147-A177-3AD203B41FA5}">
                      <a16:colId xmlns:a16="http://schemas.microsoft.com/office/drawing/2014/main" val="2195849494"/>
                    </a:ext>
                  </a:extLst>
                </a:gridCol>
                <a:gridCol w="6672807">
                  <a:extLst>
                    <a:ext uri="{9D8B030D-6E8A-4147-A177-3AD203B41FA5}">
                      <a16:colId xmlns:a16="http://schemas.microsoft.com/office/drawing/2014/main" val="1025590881"/>
                    </a:ext>
                  </a:extLst>
                </a:gridCol>
                <a:gridCol w="2150925">
                  <a:extLst>
                    <a:ext uri="{9D8B030D-6E8A-4147-A177-3AD203B41FA5}">
                      <a16:colId xmlns:a16="http://schemas.microsoft.com/office/drawing/2014/main" val="3458351550"/>
                    </a:ext>
                  </a:extLst>
                </a:gridCol>
                <a:gridCol w="2049388">
                  <a:extLst>
                    <a:ext uri="{9D8B030D-6E8A-4147-A177-3AD203B41FA5}">
                      <a16:colId xmlns:a16="http://schemas.microsoft.com/office/drawing/2014/main" val="4282149116"/>
                    </a:ext>
                  </a:extLst>
                </a:gridCol>
                <a:gridCol w="1883542">
                  <a:extLst>
                    <a:ext uri="{9D8B030D-6E8A-4147-A177-3AD203B41FA5}">
                      <a16:colId xmlns:a16="http://schemas.microsoft.com/office/drawing/2014/main" val="2321125970"/>
                    </a:ext>
                  </a:extLst>
                </a:gridCol>
              </a:tblGrid>
              <a:tr h="1472058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Actor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tả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2000" b="1" kern="1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Trọng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 lượng Actor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Tổng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3646423"/>
                  </a:ext>
                </a:extLst>
              </a:tr>
              <a:tr h="828092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Đơn giản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Tác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nhân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tương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tác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với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khác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qua API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1585378"/>
                  </a:ext>
                </a:extLst>
              </a:tr>
              <a:tr h="2623385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Bình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Tác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nhân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tương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tác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với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khác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qua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một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giao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thức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Hoặc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là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tác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nhân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tương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tác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với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người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qua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giao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diện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dòng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lệnh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80900721"/>
                  </a:ext>
                </a:extLst>
              </a:tr>
              <a:tr h="1688128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Phức tạp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Tác nhân tương tác với con người thông qua giao diện đồ họa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15025986"/>
                  </a:ext>
                </a:extLst>
              </a:tr>
              <a:tr h="398736">
                <a:tc gridSpan="4"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UAW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001498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/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flipH="1" flipV="1">
            <a:off x="0" y="-1169840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074001-C790-C5EF-EBBF-14CCDE88BD35}"/>
              </a:ext>
            </a:extLst>
          </p:cNvPr>
          <p:cNvSpPr txBox="1"/>
          <p:nvPr/>
        </p:nvSpPr>
        <p:spPr>
          <a:xfrm>
            <a:off x="5943600" y="1780951"/>
            <a:ext cx="10744200" cy="561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20000"/>
              </a:lnSpc>
              <a:spcBef>
                <a:spcPts val="200"/>
              </a:spcBef>
            </a:pP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2.Tính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tổng</a:t>
            </a: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giá</a:t>
            </a: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trị</a:t>
            </a: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điểm</a:t>
            </a: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trường</a:t>
            </a: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hợp</a:t>
            </a: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2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(UUCW)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818FD68E-B4B4-DC2B-0207-03C995368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894518"/>
              </p:ext>
            </p:extLst>
          </p:nvPr>
        </p:nvGraphicFramePr>
        <p:xfrm>
          <a:off x="3048001" y="3162300"/>
          <a:ext cx="14020799" cy="637141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532422">
                  <a:extLst>
                    <a:ext uri="{9D8B030D-6E8A-4147-A177-3AD203B41FA5}">
                      <a16:colId xmlns:a16="http://schemas.microsoft.com/office/drawing/2014/main" val="1272083617"/>
                    </a:ext>
                  </a:extLst>
                </a:gridCol>
                <a:gridCol w="4174676">
                  <a:extLst>
                    <a:ext uri="{9D8B030D-6E8A-4147-A177-3AD203B41FA5}">
                      <a16:colId xmlns:a16="http://schemas.microsoft.com/office/drawing/2014/main" val="1962559544"/>
                    </a:ext>
                  </a:extLst>
                </a:gridCol>
                <a:gridCol w="2954388">
                  <a:extLst>
                    <a:ext uri="{9D8B030D-6E8A-4147-A177-3AD203B41FA5}">
                      <a16:colId xmlns:a16="http://schemas.microsoft.com/office/drawing/2014/main" val="4038756919"/>
                    </a:ext>
                  </a:extLst>
                </a:gridCol>
                <a:gridCol w="1805622">
                  <a:extLst>
                    <a:ext uri="{9D8B030D-6E8A-4147-A177-3AD203B41FA5}">
                      <a16:colId xmlns:a16="http://schemas.microsoft.com/office/drawing/2014/main" val="920817578"/>
                    </a:ext>
                  </a:extLst>
                </a:gridCol>
                <a:gridCol w="1553691">
                  <a:extLst>
                    <a:ext uri="{9D8B030D-6E8A-4147-A177-3AD203B41FA5}">
                      <a16:colId xmlns:a16="http://schemas.microsoft.com/office/drawing/2014/main" val="122031306"/>
                    </a:ext>
                  </a:extLst>
                </a:gridCol>
              </a:tblGrid>
              <a:tr h="1410065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Loại Use Case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tả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Trọng số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lượng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Tổng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2381502"/>
                  </a:ext>
                </a:extLst>
              </a:tr>
              <a:tr h="1407951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Đơn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giản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lượng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giao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dịch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</a:t>
                      </a: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3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03498"/>
                  </a:ext>
                </a:extLst>
              </a:tr>
              <a:tr h="1410065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Trung </a:t>
                      </a:r>
                      <a:r>
                        <a:rPr lang="en-US" sz="2000" b="1" kern="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bình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 lượng giao dịch từ 4 đến 7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1607668"/>
                  </a:ext>
                </a:extLst>
              </a:tr>
              <a:tr h="1407951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Phức tạp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 lượng giao dịch </a:t>
                      </a: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</a:t>
                      </a: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7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2054366"/>
                  </a:ext>
                </a:extLst>
              </a:tr>
              <a:tr h="735384">
                <a:tc gridSpan="4"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UUCW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49232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7738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utoShape 30"/>
          <p:cNvSpPr/>
          <p:nvPr/>
        </p:nvSpPr>
        <p:spPr>
          <a:xfrm>
            <a:off x="4790415" y="-446411"/>
            <a:ext cx="13497585" cy="791631"/>
          </a:xfrm>
          <a:prstGeom prst="rect">
            <a:avLst/>
          </a:prstGeom>
          <a:solidFill>
            <a:srgbClr val="1836B2"/>
          </a:solid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 flipH="1" flipV="1">
            <a:off x="218415" y="-2062278"/>
            <a:ext cx="5660104" cy="3231734"/>
          </a:xfrm>
          <a:custGeom>
            <a:avLst/>
            <a:gdLst/>
            <a:ahLst/>
            <a:cxnLst/>
            <a:rect l="l" t="t" r="r" b="b"/>
            <a:pathLst>
              <a:path w="5660104" h="3231734">
                <a:moveTo>
                  <a:pt x="5660104" y="3231734"/>
                </a:moveTo>
                <a:lnTo>
                  <a:pt x="0" y="3231734"/>
                </a:lnTo>
                <a:lnTo>
                  <a:pt x="0" y="0"/>
                </a:lnTo>
                <a:lnTo>
                  <a:pt x="5660104" y="0"/>
                </a:lnTo>
                <a:lnTo>
                  <a:pt x="5660104" y="323173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15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3CE28-D961-E58D-E7CD-AC2227B26C20}"/>
              </a:ext>
            </a:extLst>
          </p:cNvPr>
          <p:cNvSpPr txBox="1"/>
          <p:nvPr/>
        </p:nvSpPr>
        <p:spPr>
          <a:xfrm>
            <a:off x="218415" y="1308774"/>
            <a:ext cx="9144000" cy="5455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1200"/>
              </a:spcBef>
              <a:spcAft>
                <a:spcPts val="300"/>
              </a:spcAft>
            </a:pP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3.Tính </a:t>
            </a:r>
            <a:r>
              <a:rPr lang="en-US" sz="2800" b="1" i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yếu</a:t>
            </a: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tố</a:t>
            </a: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phức</a:t>
            </a: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tạp</a:t>
            </a: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kỹ</a:t>
            </a: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800" b="1" i="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thuật</a:t>
            </a:r>
            <a:r>
              <a:rPr lang="en-US" sz="2800" b="1" i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(TCF)</a:t>
            </a:r>
            <a:endParaRPr lang="en-US" sz="2800" b="1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E1F65F-BEC7-3541-7778-54E6FE5A9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3613066"/>
              </p:ext>
            </p:extLst>
          </p:nvPr>
        </p:nvGraphicFramePr>
        <p:xfrm>
          <a:off x="14390" y="2140779"/>
          <a:ext cx="9205810" cy="629082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710010">
                  <a:extLst>
                    <a:ext uri="{9D8B030D-6E8A-4147-A177-3AD203B41FA5}">
                      <a16:colId xmlns:a16="http://schemas.microsoft.com/office/drawing/2014/main" val="2837576899"/>
                    </a:ext>
                  </a:extLst>
                </a:gridCol>
                <a:gridCol w="1506945">
                  <a:extLst>
                    <a:ext uri="{9D8B030D-6E8A-4147-A177-3AD203B41FA5}">
                      <a16:colId xmlns:a16="http://schemas.microsoft.com/office/drawing/2014/main" val="3625085053"/>
                    </a:ext>
                  </a:extLst>
                </a:gridCol>
                <a:gridCol w="1391062">
                  <a:extLst>
                    <a:ext uri="{9D8B030D-6E8A-4147-A177-3AD203B41FA5}">
                      <a16:colId xmlns:a16="http://schemas.microsoft.com/office/drawing/2014/main" val="2198239336"/>
                    </a:ext>
                  </a:extLst>
                </a:gridCol>
                <a:gridCol w="1597793">
                  <a:extLst>
                    <a:ext uri="{9D8B030D-6E8A-4147-A177-3AD203B41FA5}">
                      <a16:colId xmlns:a16="http://schemas.microsoft.com/office/drawing/2014/main" val="3036090347"/>
                    </a:ext>
                  </a:extLst>
                </a:gridCol>
              </a:tblGrid>
              <a:tr h="1246469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vi-VN" sz="2000" b="1" kern="100">
                          <a:effectLst/>
                        </a:rPr>
                        <a:t>Yếu tố kĩ thuật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645" marR="45645" marT="6437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 dirty="0" err="1">
                          <a:effectLst/>
                        </a:rPr>
                        <a:t>Trọng</a:t>
                      </a:r>
                      <a:r>
                        <a:rPr lang="en-GB" sz="2000" b="1" kern="100" dirty="0">
                          <a:effectLst/>
                        </a:rPr>
                        <a:t> </a:t>
                      </a:r>
                      <a:r>
                        <a:rPr lang="en-GB" sz="2000" b="1" kern="100" dirty="0" err="1">
                          <a:effectLst/>
                        </a:rPr>
                        <a:t>số</a:t>
                      </a:r>
                      <a:endParaRPr lang="en-US" sz="2000" b="1" kern="100" dirty="0">
                        <a:effectLst/>
                      </a:endParaRPr>
                    </a:p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 dirty="0">
                          <a:effectLst/>
                        </a:rPr>
                        <a:t>(W</a:t>
                      </a:r>
                      <a:r>
                        <a:rPr lang="en-GB" sz="2000" b="1" kern="100" baseline="-25000" dirty="0">
                          <a:effectLst/>
                        </a:rPr>
                        <a:t>i</a:t>
                      </a:r>
                      <a:r>
                        <a:rPr lang="en-GB" sz="2000" b="1" kern="100" dirty="0">
                          <a:effectLst/>
                        </a:rPr>
                        <a:t>)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645" marR="45645" marT="6437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 dirty="0" err="1">
                          <a:effectLst/>
                        </a:rPr>
                        <a:t>Giá</a:t>
                      </a:r>
                      <a:r>
                        <a:rPr lang="en-GB" sz="2000" b="1" kern="100" dirty="0">
                          <a:effectLst/>
                        </a:rPr>
                        <a:t> </a:t>
                      </a:r>
                      <a:r>
                        <a:rPr lang="en-GB" sz="2000" b="1" kern="100" dirty="0" err="1">
                          <a:effectLst/>
                        </a:rPr>
                        <a:t>trị</a:t>
                      </a:r>
                      <a:r>
                        <a:rPr lang="en-GB" sz="2000" b="1" kern="100" dirty="0">
                          <a:effectLst/>
                        </a:rPr>
                        <a:t> </a:t>
                      </a:r>
                      <a:r>
                        <a:rPr lang="en-GB" sz="2000" b="1" kern="100" dirty="0" err="1">
                          <a:effectLst/>
                        </a:rPr>
                        <a:t>xếp</a:t>
                      </a:r>
                      <a:r>
                        <a:rPr lang="en-GB" sz="2000" b="1" kern="100" dirty="0">
                          <a:effectLst/>
                        </a:rPr>
                        <a:t> </a:t>
                      </a:r>
                      <a:r>
                        <a:rPr lang="en-GB" sz="2000" b="1" kern="100" dirty="0" err="1">
                          <a:effectLst/>
                        </a:rPr>
                        <a:t>hạng</a:t>
                      </a:r>
                      <a:r>
                        <a:rPr lang="en-GB" sz="2000" b="1" kern="100" dirty="0">
                          <a:effectLst/>
                        </a:rPr>
                        <a:t> (</a:t>
                      </a:r>
                      <a:r>
                        <a:rPr lang="en-GB" sz="2000" b="1" kern="100" dirty="0" err="1">
                          <a:effectLst/>
                        </a:rPr>
                        <a:t>AV</a:t>
                      </a:r>
                      <a:r>
                        <a:rPr lang="en-GB" sz="2000" b="1" kern="100" baseline="-25000" dirty="0" err="1">
                          <a:effectLst/>
                        </a:rPr>
                        <a:t>i</a:t>
                      </a:r>
                      <a:r>
                        <a:rPr lang="en-GB" sz="2000" b="1" kern="100" dirty="0">
                          <a:effectLst/>
                        </a:rPr>
                        <a:t>)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 dirty="0" err="1">
                          <a:effectLst/>
                        </a:rPr>
                        <a:t>Tổng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40638493"/>
                  </a:ext>
                </a:extLst>
              </a:tr>
              <a:tr h="283577">
                <a:tc>
                  <a:txBody>
                    <a:bodyPr/>
                    <a:lstStyle/>
                    <a:p>
                      <a:pPr indent="-889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Hệ thống phân tán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645" marR="45645" marT="6437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645" marR="45645" marT="6437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 dirty="0">
                          <a:effectLst/>
                        </a:rPr>
                        <a:t>0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83663724"/>
                  </a:ext>
                </a:extLst>
              </a:tr>
              <a:tr h="481522">
                <a:tc>
                  <a:txBody>
                    <a:bodyPr/>
                    <a:lstStyle/>
                    <a:p>
                      <a:pPr indent="-889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Tính chất đáp ứng tức thời, hoặc yêu cầu đảm bảo lưu thông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645" marR="45645" marT="6437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645" marR="45645" marT="6437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 dirty="0">
                          <a:effectLst/>
                        </a:rPr>
                        <a:t>2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90371638"/>
                  </a:ext>
                </a:extLst>
              </a:tr>
              <a:tr h="283577">
                <a:tc>
                  <a:txBody>
                    <a:bodyPr/>
                    <a:lstStyle/>
                    <a:p>
                      <a:pPr indent="-889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Hiệu quả sử dụng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645" marR="45645" marT="6437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645" marR="45645" marT="6437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 dirty="0">
                          <a:effectLst/>
                        </a:rPr>
                        <a:t>2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39884525"/>
                  </a:ext>
                </a:extLst>
              </a:tr>
              <a:tr h="283577">
                <a:tc>
                  <a:txBody>
                    <a:bodyPr/>
                    <a:lstStyle/>
                    <a:p>
                      <a:pPr indent="-889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 dirty="0" err="1">
                          <a:effectLst/>
                        </a:rPr>
                        <a:t>Xử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lý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bên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trong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là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phức</a:t>
                      </a:r>
                      <a:r>
                        <a:rPr lang="en-US" sz="2000" b="1" kern="100" dirty="0">
                          <a:effectLst/>
                        </a:rPr>
                        <a:t> </a:t>
                      </a:r>
                      <a:r>
                        <a:rPr lang="en-US" sz="2000" b="1" kern="100" dirty="0" err="1">
                          <a:effectLst/>
                        </a:rPr>
                        <a:t>tạp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645" marR="45645" marT="6437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645" marR="45645" marT="6437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35797802"/>
                  </a:ext>
                </a:extLst>
              </a:tr>
              <a:tr h="283577">
                <a:tc>
                  <a:txBody>
                    <a:bodyPr/>
                    <a:lstStyle/>
                    <a:p>
                      <a:pPr indent="-889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Khả năng tái sử dụng mã nguồn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645" marR="45645" marT="6437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645" marR="45645" marT="6437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63669608"/>
                  </a:ext>
                </a:extLst>
              </a:tr>
              <a:tr h="524617">
                <a:tc>
                  <a:txBody>
                    <a:bodyPr/>
                    <a:lstStyle/>
                    <a:p>
                      <a:pPr indent="-889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Dễ cài đặt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645" marR="45645" marT="6437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0.5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645" marR="45645" marT="6437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68384973"/>
                  </a:ext>
                </a:extLst>
              </a:tr>
              <a:tr h="524617">
                <a:tc>
                  <a:txBody>
                    <a:bodyPr/>
                    <a:lstStyle/>
                    <a:p>
                      <a:pPr indent="-889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Dễ sử dụng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645" marR="45645" marT="6437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0.5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645" marR="45645" marT="6437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0.5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09242409"/>
                  </a:ext>
                </a:extLst>
              </a:tr>
              <a:tr h="283577">
                <a:tc>
                  <a:txBody>
                    <a:bodyPr/>
                    <a:lstStyle/>
                    <a:p>
                      <a:pPr indent="-889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Tính khả chuyển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645" marR="45645" marT="6437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645" marR="45645" marT="6437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0.5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018196385"/>
                  </a:ext>
                </a:extLst>
              </a:tr>
              <a:tr h="283577">
                <a:tc>
                  <a:txBody>
                    <a:bodyPr/>
                    <a:lstStyle/>
                    <a:p>
                      <a:pPr indent="-889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Khả năng dễ thay đổi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645" marR="45645" marT="6437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645" marR="45645" marT="6437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23857542"/>
                  </a:ext>
                </a:extLst>
              </a:tr>
              <a:tr h="283577">
                <a:tc>
                  <a:txBody>
                    <a:bodyPr/>
                    <a:lstStyle/>
                    <a:p>
                      <a:pPr indent="-889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Xử lý tương tranh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645" marR="45645" marT="6437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645" marR="45645" marT="6437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41354443"/>
                  </a:ext>
                </a:extLst>
              </a:tr>
              <a:tr h="283577">
                <a:tc>
                  <a:txBody>
                    <a:bodyPr/>
                    <a:lstStyle/>
                    <a:p>
                      <a:pPr indent="-889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2000" b="1" kern="100">
                          <a:effectLst/>
                        </a:rPr>
                        <a:t>Có tính bảo mật cao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645" marR="45645" marT="6437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645" marR="45645" marT="6437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99792711"/>
                  </a:ext>
                </a:extLst>
              </a:tr>
              <a:tr h="516760">
                <a:tc gridSpan="3"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 dirty="0" err="1">
                          <a:effectLst/>
                        </a:rPr>
                        <a:t>Tổng</a:t>
                      </a:r>
                      <a:r>
                        <a:rPr lang="en-GB" sz="2000" b="1" kern="100" dirty="0">
                          <a:effectLst/>
                        </a:rPr>
                        <a:t> TF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5645" marR="45645" marT="6437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 dirty="0">
                          <a:effectLst/>
                        </a:rPr>
                        <a:t>13,5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5648252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FD6BDC7-1BC8-76C9-A6F9-6F865D85F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9117473"/>
            <a:ext cx="4067743" cy="9526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2D2E02-2A0A-0E6B-109F-43BA7782AD1B}"/>
              </a:ext>
            </a:extLst>
          </p:cNvPr>
          <p:cNvSpPr txBox="1"/>
          <p:nvPr/>
        </p:nvSpPr>
        <p:spPr>
          <a:xfrm>
            <a:off x="10820400" y="1258411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4.Tính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yếu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tố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phức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tạp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môi</a:t>
            </a:r>
            <a:r>
              <a:rPr lang="en-US" sz="2800" b="1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b="1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trường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5306CC3-DE76-239A-6BB2-6CC15A512C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063121"/>
              </p:ext>
            </p:extLst>
          </p:nvPr>
        </p:nvGraphicFramePr>
        <p:xfrm>
          <a:off x="10210800" y="2149142"/>
          <a:ext cx="7770204" cy="608922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051487">
                  <a:extLst>
                    <a:ext uri="{9D8B030D-6E8A-4147-A177-3AD203B41FA5}">
                      <a16:colId xmlns:a16="http://schemas.microsoft.com/office/drawing/2014/main" val="2750580463"/>
                    </a:ext>
                  </a:extLst>
                </a:gridCol>
                <a:gridCol w="1260462">
                  <a:extLst>
                    <a:ext uri="{9D8B030D-6E8A-4147-A177-3AD203B41FA5}">
                      <a16:colId xmlns:a16="http://schemas.microsoft.com/office/drawing/2014/main" val="1276180998"/>
                    </a:ext>
                  </a:extLst>
                </a:gridCol>
                <a:gridCol w="1444942">
                  <a:extLst>
                    <a:ext uri="{9D8B030D-6E8A-4147-A177-3AD203B41FA5}">
                      <a16:colId xmlns:a16="http://schemas.microsoft.com/office/drawing/2014/main" val="1908965724"/>
                    </a:ext>
                  </a:extLst>
                </a:gridCol>
                <a:gridCol w="1013313">
                  <a:extLst>
                    <a:ext uri="{9D8B030D-6E8A-4147-A177-3AD203B41FA5}">
                      <a16:colId xmlns:a16="http://schemas.microsoft.com/office/drawing/2014/main" val="334989502"/>
                    </a:ext>
                  </a:extLst>
                </a:gridCol>
              </a:tblGrid>
              <a:tr h="1523322"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 dirty="0" err="1">
                          <a:effectLst/>
                        </a:rPr>
                        <a:t>Yếu</a:t>
                      </a:r>
                      <a:r>
                        <a:rPr lang="en-GB" sz="2000" b="1" kern="100" dirty="0">
                          <a:effectLst/>
                        </a:rPr>
                        <a:t> </a:t>
                      </a:r>
                      <a:r>
                        <a:rPr lang="en-GB" sz="2000" b="1" kern="100" dirty="0" err="1">
                          <a:effectLst/>
                        </a:rPr>
                        <a:t>tố</a:t>
                      </a:r>
                      <a:r>
                        <a:rPr lang="en-GB" sz="2000" b="1" kern="100" dirty="0">
                          <a:effectLst/>
                        </a:rPr>
                        <a:t> </a:t>
                      </a:r>
                      <a:r>
                        <a:rPr lang="en-GB" sz="2000" b="1" kern="100" dirty="0" err="1">
                          <a:effectLst/>
                        </a:rPr>
                        <a:t>môi</a:t>
                      </a:r>
                      <a:r>
                        <a:rPr lang="en-GB" sz="2000" b="1" kern="100" dirty="0">
                          <a:effectLst/>
                        </a:rPr>
                        <a:t> </a:t>
                      </a:r>
                      <a:r>
                        <a:rPr lang="en-GB" sz="2000" b="1" kern="100" dirty="0" err="1">
                          <a:effectLst/>
                        </a:rPr>
                        <a:t>trường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530" marR="49530" marT="6985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Trọng số</a:t>
                      </a:r>
                      <a:endParaRPr lang="en-US" sz="2000" b="1" kern="100">
                        <a:effectLst/>
                      </a:endParaRPr>
                    </a:p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(W</a:t>
                      </a:r>
                      <a:r>
                        <a:rPr lang="en-GB" sz="2000" b="1" kern="100" baseline="-25000">
                          <a:effectLst/>
                        </a:rPr>
                        <a:t>i</a:t>
                      </a:r>
                      <a:r>
                        <a:rPr lang="en-GB" sz="2000" b="1" kern="100">
                          <a:effectLst/>
                        </a:rPr>
                        <a:t>)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530" marR="49530" marT="6985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Giá trị xếp hạng (AV</a:t>
                      </a:r>
                      <a:r>
                        <a:rPr lang="en-GB" sz="2000" b="1" kern="100" baseline="-25000">
                          <a:effectLst/>
                        </a:rPr>
                        <a:t>i</a:t>
                      </a:r>
                      <a:r>
                        <a:rPr lang="en-GB" sz="2000" b="1" kern="100">
                          <a:effectLst/>
                        </a:rPr>
                        <a:t>)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Tổng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50131430"/>
                  </a:ext>
                </a:extLst>
              </a:tr>
              <a:tr h="4488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GB" sz="2000" b="1" kern="100">
                          <a:effectLst/>
                        </a:rPr>
                        <a:t>Quen thuộc với UML, RUP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2000" b="1" kern="1200">
                          <a:effectLst/>
                        </a:rPr>
                        <a:t>1.5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3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50245171"/>
                  </a:ext>
                </a:extLst>
              </a:tr>
              <a:tr h="4488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GB" sz="2000" b="1" kern="1200">
                          <a:effectLst/>
                        </a:rPr>
                        <a:t>Có kinh nghiệm về ứng dụng tương tự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2000" b="1" kern="1200">
                          <a:effectLst/>
                        </a:rPr>
                        <a:t>0.5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098341470"/>
                  </a:ext>
                </a:extLst>
              </a:tr>
              <a:tr h="4488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GB" sz="2000" b="1" kern="1200" dirty="0" err="1">
                          <a:effectLst/>
                        </a:rPr>
                        <a:t>Có</a:t>
                      </a:r>
                      <a:r>
                        <a:rPr lang="en-GB" sz="2000" b="1" kern="1200" dirty="0">
                          <a:effectLst/>
                        </a:rPr>
                        <a:t> </a:t>
                      </a:r>
                      <a:r>
                        <a:rPr lang="en-GB" sz="2000" b="1" kern="1200" dirty="0" err="1">
                          <a:effectLst/>
                        </a:rPr>
                        <a:t>kinh</a:t>
                      </a:r>
                      <a:r>
                        <a:rPr lang="en-GB" sz="2000" b="1" kern="1200" dirty="0">
                          <a:effectLst/>
                        </a:rPr>
                        <a:t> </a:t>
                      </a:r>
                      <a:r>
                        <a:rPr lang="en-GB" sz="2000" b="1" kern="1200" dirty="0" err="1">
                          <a:effectLst/>
                        </a:rPr>
                        <a:t>nghiệm</a:t>
                      </a:r>
                      <a:r>
                        <a:rPr lang="en-GB" sz="2000" b="1" kern="1200" dirty="0">
                          <a:effectLst/>
                        </a:rPr>
                        <a:t> </a:t>
                      </a:r>
                      <a:r>
                        <a:rPr lang="en-GB" sz="2000" b="1" kern="1200" dirty="0" err="1">
                          <a:effectLst/>
                        </a:rPr>
                        <a:t>về</a:t>
                      </a:r>
                      <a:r>
                        <a:rPr lang="en-GB" sz="2000" b="1" kern="1200" dirty="0">
                          <a:effectLst/>
                        </a:rPr>
                        <a:t> </a:t>
                      </a:r>
                      <a:r>
                        <a:rPr lang="en-GB" sz="2000" b="1" kern="1200" dirty="0" err="1">
                          <a:effectLst/>
                        </a:rPr>
                        <a:t>hướng</a:t>
                      </a:r>
                      <a:r>
                        <a:rPr lang="en-GB" sz="2000" b="1" kern="1200" dirty="0">
                          <a:effectLst/>
                        </a:rPr>
                        <a:t> </a:t>
                      </a:r>
                      <a:r>
                        <a:rPr lang="en-GB" sz="2000" b="1" kern="1200" dirty="0" err="1">
                          <a:effectLst/>
                        </a:rPr>
                        <a:t>đối</a:t>
                      </a:r>
                      <a:r>
                        <a:rPr lang="en-GB" sz="2000" b="1" kern="1200" dirty="0">
                          <a:effectLst/>
                        </a:rPr>
                        <a:t> </a:t>
                      </a:r>
                      <a:r>
                        <a:rPr lang="en-GB" sz="2000" b="1" kern="1200" dirty="0" err="1">
                          <a:effectLst/>
                        </a:rPr>
                        <a:t>tượng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2000" b="1" kern="12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00279156"/>
                  </a:ext>
                </a:extLst>
              </a:tr>
              <a:tr h="4488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GB" sz="2000" b="1" kern="1200">
                          <a:effectLst/>
                        </a:rPr>
                        <a:t>Có khả năng lảnh đạo nhóm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2000" b="1" kern="1200">
                          <a:effectLst/>
                        </a:rPr>
                        <a:t>0.5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21304337"/>
                  </a:ext>
                </a:extLst>
              </a:tr>
              <a:tr h="4488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GB" sz="2000" b="1" kern="1200" dirty="0" err="1">
                          <a:effectLst/>
                        </a:rPr>
                        <a:t>Có</a:t>
                      </a:r>
                      <a:r>
                        <a:rPr lang="en-GB" sz="2000" b="1" kern="1200" dirty="0">
                          <a:effectLst/>
                        </a:rPr>
                        <a:t> </a:t>
                      </a:r>
                      <a:r>
                        <a:rPr lang="en-GB" sz="2000" b="1" kern="1200" dirty="0" err="1">
                          <a:effectLst/>
                        </a:rPr>
                        <a:t>động</a:t>
                      </a:r>
                      <a:r>
                        <a:rPr lang="en-GB" sz="2000" b="1" kern="1200" dirty="0">
                          <a:effectLst/>
                        </a:rPr>
                        <a:t> </a:t>
                      </a:r>
                      <a:r>
                        <a:rPr lang="en-GB" sz="2000" b="1" kern="1200" dirty="0" err="1">
                          <a:effectLst/>
                        </a:rPr>
                        <a:t>lực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2000" b="1" kern="12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64590073"/>
                  </a:ext>
                </a:extLst>
              </a:tr>
              <a:tr h="4488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GB" sz="2000" b="1" kern="1200">
                          <a:effectLst/>
                        </a:rPr>
                        <a:t>Độ ổn định của các yêu cầu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2000" b="1" kern="1200">
                          <a:effectLst/>
                        </a:rPr>
                        <a:t>2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3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6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60945592"/>
                  </a:ext>
                </a:extLst>
              </a:tr>
              <a:tr h="4488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GB" sz="2000" b="1" kern="1200">
                          <a:effectLst/>
                        </a:rPr>
                        <a:t>Có nhân viên làm việc bán thời gian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2000" b="1" kern="1200">
                          <a:effectLst/>
                        </a:rPr>
                        <a:t>-1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08480313"/>
                  </a:ext>
                </a:extLst>
              </a:tr>
              <a:tr h="4488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GB" sz="2000" b="1" kern="1200">
                          <a:effectLst/>
                        </a:rPr>
                        <a:t>Dùng ngôn ngữ lập trình có độ khó cao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2000" b="1" kern="1200">
                          <a:effectLst/>
                        </a:rPr>
                        <a:t>-1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530" marR="49530" marT="6985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0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56056444"/>
                  </a:ext>
                </a:extLst>
              </a:tr>
              <a:tr h="448800">
                <a:tc gridSpan="3"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>
                          <a:effectLst/>
                        </a:rPr>
                        <a:t>Tổng</a:t>
                      </a:r>
                      <a:endParaRPr lang="en-US" sz="2000" b="1" kern="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9530" marR="49530" marT="698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2000" b="1" kern="100" dirty="0">
                          <a:effectLst/>
                        </a:rPr>
                        <a:t>14</a:t>
                      </a:r>
                      <a:endParaRPr lang="en-US" sz="2000" b="1" kern="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74763256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F0BFC158-5F8B-0CB9-52B2-B792C4388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200" y="8648701"/>
            <a:ext cx="5096586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53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4643</Words>
  <Application>Microsoft Office PowerPoint</Application>
  <PresentationFormat>Custom</PresentationFormat>
  <Paragraphs>1593</Paragraphs>
  <Slides>45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Cabin</vt:lpstr>
      <vt:lpstr>Times New Roman</vt:lpstr>
      <vt:lpstr>Symbol</vt:lpstr>
      <vt:lpstr>Cabin Semi-Bold</vt:lpstr>
      <vt:lpstr>Office Theme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cp:lastModifiedBy>Phúc Nguyễn</cp:lastModifiedBy>
  <cp:revision>18</cp:revision>
  <dcterms:created xsi:type="dcterms:W3CDTF">2006-08-16T00:00:00Z</dcterms:created>
  <dcterms:modified xsi:type="dcterms:W3CDTF">2024-12-19T16:00:48Z</dcterms:modified>
  <dc:identifier>DAGZpmeO_90</dc:identifier>
</cp:coreProperties>
</file>